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97" r:id="rId2"/>
    <p:sldId id="298" r:id="rId3"/>
    <p:sldId id="258" r:id="rId4"/>
    <p:sldId id="299" r:id="rId5"/>
    <p:sldId id="260" r:id="rId6"/>
    <p:sldId id="300" r:id="rId7"/>
    <p:sldId id="301" r:id="rId8"/>
    <p:sldId id="302" r:id="rId9"/>
    <p:sldId id="263" r:id="rId10"/>
    <p:sldId id="291" r:id="rId11"/>
    <p:sldId id="264" r:id="rId12"/>
    <p:sldId id="292" r:id="rId13"/>
    <p:sldId id="265" r:id="rId14"/>
    <p:sldId id="295" r:id="rId15"/>
    <p:sldId id="287" r:id="rId16"/>
    <p:sldId id="294" r:id="rId17"/>
    <p:sldId id="288" r:id="rId18"/>
    <p:sldId id="266" r:id="rId19"/>
    <p:sldId id="303" r:id="rId20"/>
    <p:sldId id="304" r:id="rId21"/>
    <p:sldId id="305" r:id="rId22"/>
    <p:sldId id="306" r:id="rId23"/>
    <p:sldId id="271" r:id="rId24"/>
    <p:sldId id="272" r:id="rId25"/>
    <p:sldId id="273" r:id="rId26"/>
    <p:sldId id="274" r:id="rId27"/>
    <p:sldId id="275" r:id="rId28"/>
    <p:sldId id="276" r:id="rId29"/>
    <p:sldId id="277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3" autoAdjust="0"/>
    <p:restoredTop sz="94660"/>
  </p:normalViewPr>
  <p:slideViewPr>
    <p:cSldViewPr snapToGrid="0">
      <p:cViewPr varScale="1">
        <p:scale>
          <a:sx n="75" d="100"/>
          <a:sy n="75" d="100"/>
        </p:scale>
        <p:origin x="115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BAB7FD-F21C-403D-A36F-846D6679398C}" type="datetimeFigureOut">
              <a:rPr lang="en-US" smtClean="0"/>
              <a:t>8/8/2021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DDB8D5-2FD8-42F6-838A-187D60D551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4755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g8798eb4c4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6" name="Google Shape;1016;g8798eb4c4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g8623a2bef4_1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8" name="Google Shape;1108;g8623a2bef4_1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Google Shape;1128;g8623a2bef4_1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9" name="Google Shape;1129;g8623a2bef4_1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Google Shape;1128;g8623a2bef4_1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9" name="Google Shape;1129;g8623a2bef4_1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394459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Google Shape;1128;g8623a2bef4_1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9" name="Google Shape;1129;g8623a2bef4_1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55798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" name="Google Shape;1149;g8798eb4c44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0" name="Google Shape;1150;g8798eb4c44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6" name="Google Shape;1156;g8623a2bef4_1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7" name="Google Shape;1157;g8623a2bef4_1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6" name="Google Shape;1166;g8623a2bef4_1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7" name="Google Shape;1167;g8623a2bef4_1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6" name="Google Shape;1176;g8623a2bef4_1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7" name="Google Shape;1177;g8623a2bef4_1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g8623a2bef4_1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7" name="Google Shape;1187;g8623a2bef4_1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g8798eb4c44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7" name="Google Shape;1197;g8798eb4c44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g8623a2bef4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2" name="Google Shape;1022;g8623a2bef4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3" name="Google Shape;1203;g8798eb4c44_0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4" name="Google Shape;1204;g8798eb4c44_0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Google Shape;1211;g8798eb4c44_0_1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2" name="Google Shape;1212;g8798eb4c44_0_1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" name="Google Shape;1219;g8798eb4c44_0_1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0" name="Google Shape;1220;g8798eb4c44_0_1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7" name="Google Shape;1227;g8798eb4c44_0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8" name="Google Shape;1228;g8798eb4c44_0_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g8798eb4c44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6" name="Google Shape;1236;g8798eb4c44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3" name="Google Shape;1243;g8798eb4c44_0_2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4" name="Google Shape;1244;g8798eb4c44_0_2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g80f7e6291e_1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9" name="Google Shape;1049;g80f7e6291e_1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g8798eb4c44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5" name="Google Shape;1055;g8798eb4c44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g8798eb4c44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3" name="Google Shape;1063;g8798eb4c44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g8798eb4c44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1" name="Google Shape;1071;g8798eb4c44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g8798eb4c44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9" name="Google Shape;1079;g8798eb4c44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" name="Google Shape;1086;g8623a2bef4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7" name="Google Shape;1087;g8623a2bef4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" name="Google Shape;1086;g8623a2bef4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7" name="Google Shape;1087;g8623a2bef4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CE32ED-B256-421F-A5E1-439199FCE5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558250-D084-4A71-9526-4EC39E9246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BE0390-365C-463A-8AD4-54E6C71072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9B9E97-D28A-4A63-AF04-DFF62B165EFF}" type="datetimeFigureOut">
              <a:rPr lang="en-US" smtClean="0"/>
              <a:t>8/8/2021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257670-46EC-4558-84A3-243FA386EE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294B5D-02E4-4AF9-9FCF-906AAB67B1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5622D-D386-4571-B0AE-E956112E2D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5259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E2EEC5-6B82-4547-BA54-DECFA40557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8C2F84-0C3E-43F6-812B-CE7E5214E6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2C16A4-FB3C-40E5-A795-142250F7F0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9B9E97-D28A-4A63-AF04-DFF62B165EFF}" type="datetimeFigureOut">
              <a:rPr lang="en-US" smtClean="0"/>
              <a:t>8/8/2021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C2ABBE-A0C7-4724-9D5E-7F06FFB2D7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FC4567-11C7-4EC5-907E-FAA6C9B63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5622D-D386-4571-B0AE-E956112E2D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04949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4C59AD6-E373-4B50-8A9C-3F05BEBD293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8C02E3-D09A-4C6B-8A6A-001257E9E1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BB6302-A075-4133-9F6C-477D4133A7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9B9E97-D28A-4A63-AF04-DFF62B165EFF}" type="datetimeFigureOut">
              <a:rPr lang="en-US" smtClean="0"/>
              <a:t>8/8/2021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63BD74-E113-45FB-B576-E6FEEEDDB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5D33F1-D225-400D-BD19-F4676E5AA2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5622D-D386-4571-B0AE-E956112E2D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8389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. Transition Slide">
  <p:cSld name="6. Transition Slide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7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365760" y="366508"/>
            <a:ext cx="11460480" cy="6124989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7"/>
          <p:cNvSpPr txBox="1">
            <a:spLocks noGrp="1"/>
          </p:cNvSpPr>
          <p:nvPr>
            <p:ph type="title"/>
          </p:nvPr>
        </p:nvSpPr>
        <p:spPr>
          <a:xfrm>
            <a:off x="316133" y="2784633"/>
            <a:ext cx="11460400" cy="105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4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sldNum" idx="12"/>
          </p:nvPr>
        </p:nvSpPr>
        <p:spPr>
          <a:xfrm>
            <a:off x="11477033" y="6609600"/>
            <a:ext cx="349200" cy="1408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800">
                <a:solidFill>
                  <a:srgbClr val="000000"/>
                </a:solidFill>
              </a:defRPr>
            </a:lvl1pPr>
            <a:lvl2pPr lvl="1" rtl="0">
              <a:buNone/>
              <a:defRPr sz="800">
                <a:solidFill>
                  <a:srgbClr val="000000"/>
                </a:solidFill>
              </a:defRPr>
            </a:lvl2pPr>
            <a:lvl3pPr lvl="2" rtl="0">
              <a:buNone/>
              <a:defRPr sz="800">
                <a:solidFill>
                  <a:srgbClr val="000000"/>
                </a:solidFill>
              </a:defRPr>
            </a:lvl3pPr>
            <a:lvl4pPr lvl="3" rtl="0">
              <a:buNone/>
              <a:defRPr sz="800">
                <a:solidFill>
                  <a:srgbClr val="000000"/>
                </a:solidFill>
              </a:defRPr>
            </a:lvl4pPr>
            <a:lvl5pPr lvl="4" rtl="0">
              <a:buNone/>
              <a:defRPr sz="800">
                <a:solidFill>
                  <a:srgbClr val="000000"/>
                </a:solidFill>
              </a:defRPr>
            </a:lvl5pPr>
            <a:lvl6pPr lvl="5" rtl="0">
              <a:buNone/>
              <a:defRPr sz="800">
                <a:solidFill>
                  <a:srgbClr val="000000"/>
                </a:solidFill>
              </a:defRPr>
            </a:lvl6pPr>
            <a:lvl7pPr lvl="6" rtl="0">
              <a:buNone/>
              <a:defRPr sz="800">
                <a:solidFill>
                  <a:srgbClr val="000000"/>
                </a:solidFill>
              </a:defRPr>
            </a:lvl7pPr>
            <a:lvl8pPr lvl="7" rtl="0">
              <a:buNone/>
              <a:defRPr sz="800">
                <a:solidFill>
                  <a:srgbClr val="000000"/>
                </a:solidFill>
              </a:defRPr>
            </a:lvl8pPr>
            <a:lvl9pPr lvl="8" rtl="0">
              <a:buNone/>
              <a:defRPr sz="800">
                <a:solidFill>
                  <a:srgbClr val="000000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57" name="Google Shape;57;p7"/>
          <p:cNvSpPr txBox="1">
            <a:spLocks noGrp="1"/>
          </p:cNvSpPr>
          <p:nvPr>
            <p:ph type="subTitle" idx="1"/>
          </p:nvPr>
        </p:nvSpPr>
        <p:spPr>
          <a:xfrm>
            <a:off x="-16400" y="6555533"/>
            <a:ext cx="10629200" cy="3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33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735671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. Text Only">
  <p:cSld name="7. Text Only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"/>
          <p:cNvSpPr txBox="1">
            <a:spLocks noGrp="1"/>
          </p:cNvSpPr>
          <p:nvPr>
            <p:ph type="title"/>
          </p:nvPr>
        </p:nvSpPr>
        <p:spPr>
          <a:xfrm>
            <a:off x="-16400" y="0"/>
            <a:ext cx="12224800" cy="7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2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ubTitle" idx="1"/>
          </p:nvPr>
        </p:nvSpPr>
        <p:spPr>
          <a:xfrm>
            <a:off x="0" y="901300"/>
            <a:ext cx="12192000" cy="4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61" name="Google Shape;61;p8"/>
          <p:cNvCxnSpPr/>
          <p:nvPr/>
        </p:nvCxnSpPr>
        <p:spPr>
          <a:xfrm>
            <a:off x="365833" y="853440"/>
            <a:ext cx="11460800" cy="1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2" name="Google Shape;62;p8"/>
          <p:cNvSpPr txBox="1">
            <a:spLocks noGrp="1"/>
          </p:cNvSpPr>
          <p:nvPr>
            <p:ph type="sldNum" idx="12"/>
          </p:nvPr>
        </p:nvSpPr>
        <p:spPr>
          <a:xfrm>
            <a:off x="11477033" y="6609600"/>
            <a:ext cx="349200" cy="1408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800">
                <a:solidFill>
                  <a:srgbClr val="000000"/>
                </a:solidFill>
              </a:defRPr>
            </a:lvl1pPr>
            <a:lvl2pPr lvl="1" rtl="0">
              <a:buNone/>
              <a:defRPr sz="800">
                <a:solidFill>
                  <a:srgbClr val="000000"/>
                </a:solidFill>
              </a:defRPr>
            </a:lvl2pPr>
            <a:lvl3pPr lvl="2" rtl="0">
              <a:buNone/>
              <a:defRPr sz="800">
                <a:solidFill>
                  <a:srgbClr val="000000"/>
                </a:solidFill>
              </a:defRPr>
            </a:lvl3pPr>
            <a:lvl4pPr lvl="3" rtl="0">
              <a:buNone/>
              <a:defRPr sz="800">
                <a:solidFill>
                  <a:srgbClr val="000000"/>
                </a:solidFill>
              </a:defRPr>
            </a:lvl4pPr>
            <a:lvl5pPr lvl="4" rtl="0">
              <a:buNone/>
              <a:defRPr sz="800">
                <a:solidFill>
                  <a:srgbClr val="000000"/>
                </a:solidFill>
              </a:defRPr>
            </a:lvl5pPr>
            <a:lvl6pPr lvl="5" rtl="0">
              <a:buNone/>
              <a:defRPr sz="800">
                <a:solidFill>
                  <a:srgbClr val="000000"/>
                </a:solidFill>
              </a:defRPr>
            </a:lvl6pPr>
            <a:lvl7pPr lvl="6" rtl="0">
              <a:buNone/>
              <a:defRPr sz="800">
                <a:solidFill>
                  <a:srgbClr val="000000"/>
                </a:solidFill>
              </a:defRPr>
            </a:lvl7pPr>
            <a:lvl8pPr lvl="7" rtl="0">
              <a:buNone/>
              <a:defRPr sz="800">
                <a:solidFill>
                  <a:srgbClr val="000000"/>
                </a:solidFill>
              </a:defRPr>
            </a:lvl8pPr>
            <a:lvl9pPr lvl="8" rtl="0">
              <a:buNone/>
              <a:defRPr sz="800">
                <a:solidFill>
                  <a:srgbClr val="000000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cxnSp>
        <p:nvCxnSpPr>
          <p:cNvPr id="63" name="Google Shape;63;p8"/>
          <p:cNvCxnSpPr/>
          <p:nvPr/>
        </p:nvCxnSpPr>
        <p:spPr>
          <a:xfrm>
            <a:off x="365760" y="6541940"/>
            <a:ext cx="11460800" cy="136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4" name="Google Shape;64;p8"/>
          <p:cNvSpPr txBox="1">
            <a:spLocks noGrp="1"/>
          </p:cNvSpPr>
          <p:nvPr>
            <p:ph type="subTitle" idx="2"/>
          </p:nvPr>
        </p:nvSpPr>
        <p:spPr>
          <a:xfrm>
            <a:off x="-16400" y="6555533"/>
            <a:ext cx="10629200" cy="3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33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8"/>
          <p:cNvSpPr txBox="1">
            <a:spLocks noGrp="1"/>
          </p:cNvSpPr>
          <p:nvPr>
            <p:ph type="body" idx="3"/>
          </p:nvPr>
        </p:nvSpPr>
        <p:spPr>
          <a:xfrm>
            <a:off x="233" y="1712333"/>
            <a:ext cx="12192000" cy="47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1219170" lvl="1" indent="-423323" rtl="0">
              <a:spcBef>
                <a:spcPts val="1067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828754" lvl="2" indent="-423323" rtl="0">
              <a:spcBef>
                <a:spcPts val="1067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2438339" lvl="3" indent="-423323" rtl="0">
              <a:spcBef>
                <a:spcPts val="1067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3047924" lvl="4" indent="-423323" rtl="0">
              <a:spcBef>
                <a:spcPts val="1067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3657509" lvl="5" indent="-423323" rtl="0">
              <a:spcBef>
                <a:spcPts val="1067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4267093" lvl="6" indent="-423323" rtl="0">
              <a:spcBef>
                <a:spcPts val="1067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4876678" lvl="7" indent="-423323" rtl="0">
              <a:spcBef>
                <a:spcPts val="1067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5486263" lvl="8" indent="-423323" rtl="0">
              <a:spcBef>
                <a:spcPts val="1067"/>
              </a:spcBef>
              <a:spcAft>
                <a:spcPts val="1067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78237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. Subsection Slide">
  <p:cSld name="5. Subsection Slide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6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365760" y="366508"/>
            <a:ext cx="11460480" cy="6124989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6"/>
          <p:cNvSpPr txBox="1">
            <a:spLocks noGrp="1"/>
          </p:cNvSpPr>
          <p:nvPr>
            <p:ph type="title"/>
          </p:nvPr>
        </p:nvSpPr>
        <p:spPr>
          <a:xfrm>
            <a:off x="365767" y="2784633"/>
            <a:ext cx="11460400" cy="105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4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6"/>
          <p:cNvSpPr txBox="1">
            <a:spLocks noGrp="1"/>
          </p:cNvSpPr>
          <p:nvPr>
            <p:ph type="sldNum" idx="12"/>
          </p:nvPr>
        </p:nvSpPr>
        <p:spPr>
          <a:xfrm>
            <a:off x="11409045" y="63331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51" name="Google Shape;51;p6"/>
          <p:cNvSpPr txBox="1">
            <a:spLocks noGrp="1"/>
          </p:cNvSpPr>
          <p:nvPr>
            <p:ph type="sldNum" idx="2"/>
          </p:nvPr>
        </p:nvSpPr>
        <p:spPr>
          <a:xfrm>
            <a:off x="11477033" y="6609600"/>
            <a:ext cx="349200" cy="1408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800">
                <a:solidFill>
                  <a:srgbClr val="000000"/>
                </a:solidFill>
              </a:defRPr>
            </a:lvl1pPr>
            <a:lvl2pPr lvl="1" rtl="0">
              <a:buNone/>
              <a:defRPr sz="800">
                <a:solidFill>
                  <a:srgbClr val="000000"/>
                </a:solidFill>
              </a:defRPr>
            </a:lvl2pPr>
            <a:lvl3pPr lvl="2" rtl="0">
              <a:buNone/>
              <a:defRPr sz="800">
                <a:solidFill>
                  <a:srgbClr val="000000"/>
                </a:solidFill>
              </a:defRPr>
            </a:lvl3pPr>
            <a:lvl4pPr lvl="3" rtl="0">
              <a:buNone/>
              <a:defRPr sz="800">
                <a:solidFill>
                  <a:srgbClr val="000000"/>
                </a:solidFill>
              </a:defRPr>
            </a:lvl4pPr>
            <a:lvl5pPr lvl="4" rtl="0">
              <a:buNone/>
              <a:defRPr sz="800">
                <a:solidFill>
                  <a:srgbClr val="000000"/>
                </a:solidFill>
              </a:defRPr>
            </a:lvl5pPr>
            <a:lvl6pPr lvl="5" rtl="0">
              <a:buNone/>
              <a:defRPr sz="800">
                <a:solidFill>
                  <a:srgbClr val="000000"/>
                </a:solidFill>
              </a:defRPr>
            </a:lvl6pPr>
            <a:lvl7pPr lvl="6" rtl="0">
              <a:buNone/>
              <a:defRPr sz="800">
                <a:solidFill>
                  <a:srgbClr val="000000"/>
                </a:solidFill>
              </a:defRPr>
            </a:lvl7pPr>
            <a:lvl8pPr lvl="7" rtl="0">
              <a:buNone/>
              <a:defRPr sz="800">
                <a:solidFill>
                  <a:srgbClr val="000000"/>
                </a:solidFill>
              </a:defRPr>
            </a:lvl8pPr>
            <a:lvl9pPr lvl="8" rtl="0">
              <a:buNone/>
              <a:defRPr sz="800">
                <a:solidFill>
                  <a:srgbClr val="000000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52" name="Google Shape;52;p6"/>
          <p:cNvSpPr txBox="1">
            <a:spLocks noGrp="1"/>
          </p:cNvSpPr>
          <p:nvPr>
            <p:ph type="subTitle" idx="1"/>
          </p:nvPr>
        </p:nvSpPr>
        <p:spPr>
          <a:xfrm>
            <a:off x="-16400" y="6555533"/>
            <a:ext cx="10629200" cy="3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33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007652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. Text with Sidebar">
  <p:cSld name="8. Text with Sidebar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9"/>
          <p:cNvPicPr preferRelativeResize="0"/>
          <p:nvPr/>
        </p:nvPicPr>
        <p:blipFill rotWithShape="1">
          <a:blip r:embed="rId2">
            <a:alphaModFix/>
          </a:blip>
          <a:srcRect t="119" b="119"/>
          <a:stretch/>
        </p:blipFill>
        <p:spPr>
          <a:xfrm>
            <a:off x="9398600" y="1213700"/>
            <a:ext cx="2438400" cy="5046397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9"/>
          <p:cNvSpPr txBox="1">
            <a:spLocks noGrp="1"/>
          </p:cNvSpPr>
          <p:nvPr>
            <p:ph type="subTitle" idx="1"/>
          </p:nvPr>
        </p:nvSpPr>
        <p:spPr>
          <a:xfrm>
            <a:off x="0" y="901300"/>
            <a:ext cx="8899600" cy="4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91425" rIns="45720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body" idx="2"/>
          </p:nvPr>
        </p:nvSpPr>
        <p:spPr>
          <a:xfrm>
            <a:off x="0" y="1661067"/>
            <a:ext cx="8932800" cy="51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914400" anchor="t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1219170" lvl="1" indent="-423323" rtl="0">
              <a:spcBef>
                <a:spcPts val="1067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828754" lvl="2" indent="-423323" rtl="0">
              <a:spcBef>
                <a:spcPts val="1067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2438339" lvl="3" indent="-423323" rtl="0">
              <a:spcBef>
                <a:spcPts val="1067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3047924" lvl="4" indent="-423323" rtl="0">
              <a:spcBef>
                <a:spcPts val="1067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3657509" lvl="5" indent="-423323" rtl="0">
              <a:spcBef>
                <a:spcPts val="1067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4267093" lvl="6" indent="-423323" rtl="0">
              <a:spcBef>
                <a:spcPts val="1067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4876678" lvl="7" indent="-423323" rtl="0">
              <a:spcBef>
                <a:spcPts val="1067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5486263" lvl="8" indent="-423323" rtl="0">
              <a:spcBef>
                <a:spcPts val="1067"/>
              </a:spcBef>
              <a:spcAft>
                <a:spcPts val="1067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0" name="Google Shape;70;p9"/>
          <p:cNvSpPr txBox="1">
            <a:spLocks noGrp="1"/>
          </p:cNvSpPr>
          <p:nvPr>
            <p:ph type="subTitle" idx="3"/>
          </p:nvPr>
        </p:nvSpPr>
        <p:spPr>
          <a:xfrm>
            <a:off x="9408400" y="1213967"/>
            <a:ext cx="2418800" cy="5046400"/>
          </a:xfrm>
          <a:prstGeom prst="rect">
            <a:avLst/>
          </a:prstGeom>
          <a:noFill/>
          <a:ln w="9525" cap="flat" cmpd="sng">
            <a:solidFill>
              <a:srgbClr val="DBD9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333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9"/>
          <p:cNvSpPr txBox="1">
            <a:spLocks noGrp="1"/>
          </p:cNvSpPr>
          <p:nvPr>
            <p:ph type="title"/>
          </p:nvPr>
        </p:nvSpPr>
        <p:spPr>
          <a:xfrm>
            <a:off x="-16567" y="0"/>
            <a:ext cx="8932800" cy="7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2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9"/>
          <p:cNvSpPr txBox="1">
            <a:spLocks noGrp="1"/>
          </p:cNvSpPr>
          <p:nvPr>
            <p:ph type="sldNum" idx="12"/>
          </p:nvPr>
        </p:nvSpPr>
        <p:spPr>
          <a:xfrm>
            <a:off x="11477033" y="6609600"/>
            <a:ext cx="349200" cy="1408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800">
                <a:solidFill>
                  <a:srgbClr val="000000"/>
                </a:solidFill>
              </a:defRPr>
            </a:lvl1pPr>
            <a:lvl2pPr lvl="1" rtl="0">
              <a:buNone/>
              <a:defRPr sz="800">
                <a:solidFill>
                  <a:srgbClr val="000000"/>
                </a:solidFill>
              </a:defRPr>
            </a:lvl2pPr>
            <a:lvl3pPr lvl="2" rtl="0">
              <a:buNone/>
              <a:defRPr sz="800">
                <a:solidFill>
                  <a:srgbClr val="000000"/>
                </a:solidFill>
              </a:defRPr>
            </a:lvl3pPr>
            <a:lvl4pPr lvl="3" rtl="0">
              <a:buNone/>
              <a:defRPr sz="800">
                <a:solidFill>
                  <a:srgbClr val="000000"/>
                </a:solidFill>
              </a:defRPr>
            </a:lvl4pPr>
            <a:lvl5pPr lvl="4" rtl="0">
              <a:buNone/>
              <a:defRPr sz="800">
                <a:solidFill>
                  <a:srgbClr val="000000"/>
                </a:solidFill>
              </a:defRPr>
            </a:lvl5pPr>
            <a:lvl6pPr lvl="5" rtl="0">
              <a:buNone/>
              <a:defRPr sz="800">
                <a:solidFill>
                  <a:srgbClr val="000000"/>
                </a:solidFill>
              </a:defRPr>
            </a:lvl6pPr>
            <a:lvl7pPr lvl="6" rtl="0">
              <a:buNone/>
              <a:defRPr sz="800">
                <a:solidFill>
                  <a:srgbClr val="000000"/>
                </a:solidFill>
              </a:defRPr>
            </a:lvl7pPr>
            <a:lvl8pPr lvl="7" rtl="0">
              <a:buNone/>
              <a:defRPr sz="800">
                <a:solidFill>
                  <a:srgbClr val="000000"/>
                </a:solidFill>
              </a:defRPr>
            </a:lvl8pPr>
            <a:lvl9pPr lvl="8" rtl="0">
              <a:buNone/>
              <a:defRPr sz="800">
                <a:solidFill>
                  <a:srgbClr val="000000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cxnSp>
        <p:nvCxnSpPr>
          <p:cNvPr id="73" name="Google Shape;73;p9"/>
          <p:cNvCxnSpPr/>
          <p:nvPr/>
        </p:nvCxnSpPr>
        <p:spPr>
          <a:xfrm>
            <a:off x="365760" y="6541940"/>
            <a:ext cx="11460800" cy="136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4" name="Google Shape;74;p9"/>
          <p:cNvCxnSpPr/>
          <p:nvPr/>
        </p:nvCxnSpPr>
        <p:spPr>
          <a:xfrm>
            <a:off x="365833" y="853440"/>
            <a:ext cx="11460800" cy="1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5" name="Google Shape;75;p9"/>
          <p:cNvSpPr txBox="1">
            <a:spLocks noGrp="1"/>
          </p:cNvSpPr>
          <p:nvPr>
            <p:ph type="subTitle" idx="4"/>
          </p:nvPr>
        </p:nvSpPr>
        <p:spPr>
          <a:xfrm>
            <a:off x="-16400" y="6555533"/>
            <a:ext cx="10629200" cy="3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33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8649134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. Numbered 1–2 (Blue)">
  <p:cSld name="25. Numbered 1–2 (Blue)"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Google Shape;445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715033" y="866201"/>
            <a:ext cx="1103267" cy="5486983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26"/>
          <p:cNvSpPr txBox="1">
            <a:spLocks noGrp="1"/>
          </p:cNvSpPr>
          <p:nvPr>
            <p:ph type="title"/>
          </p:nvPr>
        </p:nvSpPr>
        <p:spPr>
          <a:xfrm>
            <a:off x="-16400" y="0"/>
            <a:ext cx="12224800" cy="7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182875" rIns="274300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2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447" name="Google Shape;447;p26"/>
          <p:cNvCxnSpPr/>
          <p:nvPr/>
        </p:nvCxnSpPr>
        <p:spPr>
          <a:xfrm>
            <a:off x="365833" y="853440"/>
            <a:ext cx="11460800" cy="1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48" name="Google Shape;448;p26"/>
          <p:cNvSpPr txBox="1">
            <a:spLocks noGrp="1"/>
          </p:cNvSpPr>
          <p:nvPr>
            <p:ph type="sldNum" idx="12"/>
          </p:nvPr>
        </p:nvSpPr>
        <p:spPr>
          <a:xfrm>
            <a:off x="11477033" y="6609600"/>
            <a:ext cx="349200" cy="140800"/>
          </a:xfrm>
          <a:prstGeom prst="rect">
            <a:avLst/>
          </a:prstGeom>
        </p:spPr>
        <p:txBody>
          <a:bodyPr spcFirstLastPara="1" wrap="square" lIns="0" tIns="0" rIns="0" bIns="91425" anchor="t" anchorCtr="0">
            <a:noAutofit/>
          </a:bodyPr>
          <a:lstStyle>
            <a:lvl1pPr lvl="0" rtl="0">
              <a:buNone/>
              <a:defRPr sz="800">
                <a:solidFill>
                  <a:srgbClr val="000000"/>
                </a:solidFill>
              </a:defRPr>
            </a:lvl1pPr>
            <a:lvl2pPr lvl="1" rtl="0">
              <a:buNone/>
              <a:defRPr sz="800">
                <a:solidFill>
                  <a:srgbClr val="000000"/>
                </a:solidFill>
              </a:defRPr>
            </a:lvl2pPr>
            <a:lvl3pPr lvl="2" rtl="0">
              <a:buNone/>
              <a:defRPr sz="800">
                <a:solidFill>
                  <a:srgbClr val="000000"/>
                </a:solidFill>
              </a:defRPr>
            </a:lvl3pPr>
            <a:lvl4pPr lvl="3" rtl="0">
              <a:buNone/>
              <a:defRPr sz="800">
                <a:solidFill>
                  <a:srgbClr val="000000"/>
                </a:solidFill>
              </a:defRPr>
            </a:lvl4pPr>
            <a:lvl5pPr lvl="4" rtl="0">
              <a:buNone/>
              <a:defRPr sz="800">
                <a:solidFill>
                  <a:srgbClr val="000000"/>
                </a:solidFill>
              </a:defRPr>
            </a:lvl5pPr>
            <a:lvl6pPr lvl="5" rtl="0">
              <a:buNone/>
              <a:defRPr sz="800">
                <a:solidFill>
                  <a:srgbClr val="000000"/>
                </a:solidFill>
              </a:defRPr>
            </a:lvl6pPr>
            <a:lvl7pPr lvl="6" rtl="0">
              <a:buNone/>
              <a:defRPr sz="800">
                <a:solidFill>
                  <a:srgbClr val="000000"/>
                </a:solidFill>
              </a:defRPr>
            </a:lvl7pPr>
            <a:lvl8pPr lvl="7" rtl="0">
              <a:buNone/>
              <a:defRPr sz="800">
                <a:solidFill>
                  <a:srgbClr val="000000"/>
                </a:solidFill>
              </a:defRPr>
            </a:lvl8pPr>
            <a:lvl9pPr lvl="8" rtl="0">
              <a:buNone/>
              <a:defRPr sz="800">
                <a:solidFill>
                  <a:srgbClr val="000000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cxnSp>
        <p:nvCxnSpPr>
          <p:cNvPr id="449" name="Google Shape;449;p26"/>
          <p:cNvCxnSpPr/>
          <p:nvPr/>
        </p:nvCxnSpPr>
        <p:spPr>
          <a:xfrm>
            <a:off x="365760" y="6541940"/>
            <a:ext cx="11460800" cy="13600"/>
          </a:xfrm>
          <a:prstGeom prst="straightConnector1">
            <a:avLst/>
          </a:prstGeom>
          <a:noFill/>
          <a:ln w="9525" cap="flat" cmpd="sng">
            <a:solidFill>
              <a:srgbClr val="A9B7C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50" name="Google Shape;450;p26"/>
          <p:cNvSpPr txBox="1">
            <a:spLocks noGrp="1"/>
          </p:cNvSpPr>
          <p:nvPr>
            <p:ph type="subTitle" idx="1"/>
          </p:nvPr>
        </p:nvSpPr>
        <p:spPr>
          <a:xfrm>
            <a:off x="-16400" y="6555533"/>
            <a:ext cx="10629200" cy="3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74300" tIns="4570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933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1" name="Google Shape;451;p26"/>
          <p:cNvSpPr txBox="1">
            <a:spLocks noGrp="1"/>
          </p:cNvSpPr>
          <p:nvPr>
            <p:ph type="subTitle" idx="2"/>
          </p:nvPr>
        </p:nvSpPr>
        <p:spPr>
          <a:xfrm>
            <a:off x="-16400" y="2136600"/>
            <a:ext cx="5731200" cy="44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52" name="Google Shape;452;p26"/>
          <p:cNvSpPr/>
          <p:nvPr/>
        </p:nvSpPr>
        <p:spPr>
          <a:xfrm>
            <a:off x="6581699" y="1186867"/>
            <a:ext cx="3584400" cy="635600"/>
          </a:xfrm>
          <a:prstGeom prst="roundRect">
            <a:avLst>
              <a:gd name="adj" fmla="val 16667"/>
            </a:avLst>
          </a:prstGeom>
          <a:solidFill>
            <a:srgbClr val="365C8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System Hardening</a:t>
            </a:r>
            <a:endParaRPr sz="28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53" name="Google Shape;453;p26"/>
          <p:cNvSpPr/>
          <p:nvPr/>
        </p:nvSpPr>
        <p:spPr>
          <a:xfrm rot="10800000">
            <a:off x="6763293" y="1705251"/>
            <a:ext cx="348039" cy="192925"/>
          </a:xfrm>
          <a:prstGeom prst="flowChartExtract">
            <a:avLst/>
          </a:prstGeom>
          <a:solidFill>
            <a:srgbClr val="365C8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54" name="Google Shape;454;p26"/>
          <p:cNvSpPr/>
          <p:nvPr/>
        </p:nvSpPr>
        <p:spPr>
          <a:xfrm>
            <a:off x="609661" y="1183900"/>
            <a:ext cx="3584400" cy="635600"/>
          </a:xfrm>
          <a:prstGeom prst="roundRect">
            <a:avLst>
              <a:gd name="adj" fmla="val 16667"/>
            </a:avLst>
          </a:prstGeom>
          <a:solidFill>
            <a:srgbClr val="3D85C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Alarm</a:t>
            </a:r>
            <a:endParaRPr sz="28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55" name="Google Shape;455;p26"/>
          <p:cNvSpPr/>
          <p:nvPr/>
        </p:nvSpPr>
        <p:spPr>
          <a:xfrm rot="10800000">
            <a:off x="767151" y="1702268"/>
            <a:ext cx="301981" cy="192925"/>
          </a:xfrm>
          <a:prstGeom prst="flowChartExtract">
            <a:avLst/>
          </a:prstGeom>
          <a:solidFill>
            <a:srgbClr val="3D85C6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56" name="Google Shape;456;p26"/>
          <p:cNvSpPr txBox="1">
            <a:spLocks noGrp="1"/>
          </p:cNvSpPr>
          <p:nvPr>
            <p:ph type="subTitle" idx="3"/>
          </p:nvPr>
        </p:nvSpPr>
        <p:spPr>
          <a:xfrm>
            <a:off x="5955733" y="2139600"/>
            <a:ext cx="5731200" cy="44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00" tIns="0" rIns="457200" bIns="0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1758518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">
          <p15:clr>
            <a:srgbClr val="F9AD4C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7. The End">
  <p:cSld name="57. The End">
    <p:spTree>
      <p:nvGrpSpPr>
        <p:cNvPr id="1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7" name="Google Shape;1007;p52"/>
          <p:cNvPicPr preferRelativeResize="0"/>
          <p:nvPr/>
        </p:nvPicPr>
        <p:blipFill rotWithShape="1">
          <a:blip r:embed="rId2">
            <a:alphaModFix/>
          </a:blip>
          <a:srcRect t="2489" b="2498"/>
          <a:stretch/>
        </p:blipFill>
        <p:spPr>
          <a:xfrm>
            <a:off x="365760" y="366508"/>
            <a:ext cx="11460480" cy="6124989"/>
          </a:xfrm>
          <a:prstGeom prst="rect">
            <a:avLst/>
          </a:prstGeom>
          <a:noFill/>
          <a:ln>
            <a:noFill/>
          </a:ln>
        </p:spPr>
      </p:pic>
      <p:sp>
        <p:nvSpPr>
          <p:cNvPr id="1008" name="Google Shape;1008;p52"/>
          <p:cNvSpPr txBox="1"/>
          <p:nvPr/>
        </p:nvSpPr>
        <p:spPr>
          <a:xfrm>
            <a:off x="11477033" y="6609600"/>
            <a:ext cx="349200" cy="1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1219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/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sz="800"/>
          </a:p>
        </p:txBody>
      </p:sp>
      <p:sp>
        <p:nvSpPr>
          <p:cNvPr id="1009" name="Google Shape;1009;p52"/>
          <p:cNvSpPr txBox="1"/>
          <p:nvPr/>
        </p:nvSpPr>
        <p:spPr>
          <a:xfrm>
            <a:off x="-16400" y="6555533"/>
            <a:ext cx="10629200" cy="3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733" tIns="60933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33"/>
          </a:p>
        </p:txBody>
      </p:sp>
      <p:pic>
        <p:nvPicPr>
          <p:cNvPr id="1010" name="Google Shape;101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31466" y="661517"/>
            <a:ext cx="6729068" cy="5534968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7495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069916-ED42-4C53-BE09-9EA872476B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F97A82-DAC7-472A-BD9F-F25ED67FF2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687E33-C9D4-479D-8E1F-3EC27F3813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9B9E97-D28A-4A63-AF04-DFF62B165EFF}" type="datetimeFigureOut">
              <a:rPr lang="en-US" smtClean="0"/>
              <a:t>8/8/2021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2A9B70-128F-483A-91D9-AB68998423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CB6323-36FE-48A9-9CA7-1CFFD1503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5622D-D386-4571-B0AE-E956112E2D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4740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4AF00C-3258-4F48-9D42-128D93F7E5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2BB755-893E-4F71-97E4-D1A77EDC67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870CE5-B2F5-4F4A-87BB-69476A9E76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9B9E97-D28A-4A63-AF04-DFF62B165EFF}" type="datetimeFigureOut">
              <a:rPr lang="en-US" smtClean="0"/>
              <a:t>8/8/2021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F54206-8703-44C7-89C0-E9D918A79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1E7079-1C85-45D7-8275-EDCB2B9DB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5622D-D386-4571-B0AE-E956112E2D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02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245E6-7FAB-4F41-BE2C-DB374967ED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A4AEEC-4B30-481B-B09F-C016746A9E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74D415-3FE1-4D33-BCEC-900BF066B9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3231C0-B5BB-43B1-9C8F-030C33EEE3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9B9E97-D28A-4A63-AF04-DFF62B165EFF}" type="datetimeFigureOut">
              <a:rPr lang="en-US" smtClean="0"/>
              <a:t>8/8/2021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C19F24-3ED9-489E-AFF6-BF13051748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D21256-894B-4FE1-8D28-261E3DA0D8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5622D-D386-4571-B0AE-E956112E2D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8763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4AA33C-5369-4721-85C1-4F9EAE1552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5B5289-A9FD-4560-94A8-7AD49A5B9D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7F5C60-EC41-4561-B5EA-A9D68FCC84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B05B02-4526-4E4C-8128-04FF889C33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4A589DD-7DB5-49CD-AF70-E8CBBCD891E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3B1C48F-5B48-4D0C-93D6-014403E57E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9B9E97-D28A-4A63-AF04-DFF62B165EFF}" type="datetimeFigureOut">
              <a:rPr lang="en-US" smtClean="0"/>
              <a:t>8/8/2021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B86C96-10F9-4719-8EF7-0D110AC80F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F17264-B733-425D-B29C-45F81AB54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5622D-D386-4571-B0AE-E956112E2D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7656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D7E59E-0F1F-43F8-94E8-1BE1CA850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B670080-08EF-4544-81CC-664D55027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9B9E97-D28A-4A63-AF04-DFF62B165EFF}" type="datetimeFigureOut">
              <a:rPr lang="en-US" smtClean="0"/>
              <a:t>8/8/2021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9D698E-2148-4DD5-BC40-333C1C9B66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5BF460-F3C4-4FB6-8146-FCAD9BB70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5622D-D386-4571-B0AE-E956112E2D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0722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1C91B52-B6C9-4CDE-A16D-7645B356A4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9B9E97-D28A-4A63-AF04-DFF62B165EFF}" type="datetimeFigureOut">
              <a:rPr lang="en-US" smtClean="0"/>
              <a:t>8/8/2021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D257E3-7697-4C29-A0F5-6A0FF48CEE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D6CFFC-AB02-45C1-BC37-14E38BBF3A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5622D-D386-4571-B0AE-E956112E2D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4829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DAC6D-ADCE-402C-B233-B151FE4D1B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91B7D0-963F-463E-95AD-9F29CD0555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8DF11A-A174-46CB-8694-76C50C0C6B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DBD58F-8460-43FA-ABF1-E9A178863B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9B9E97-D28A-4A63-AF04-DFF62B165EFF}" type="datetimeFigureOut">
              <a:rPr lang="en-US" smtClean="0"/>
              <a:t>8/8/2021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EE68DF-5ADF-4C30-982C-7B40083153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D78AC5-7E15-47B9-ABE0-52F5D5DB7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5622D-D386-4571-B0AE-E956112E2D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5492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BE0FBE-6B0C-4490-BC50-BB0982EE1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8612F37-3CAC-451E-AB7F-E6BC7E7F77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84DF80-E161-42B8-AEDA-808173C9D1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644FE5-EAF7-41C3-AC02-38D041EFFA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9B9E97-D28A-4A63-AF04-DFF62B165EFF}" type="datetimeFigureOut">
              <a:rPr lang="en-US" smtClean="0"/>
              <a:t>8/8/2021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01B05C-9F17-4C3E-8770-04A7477AB5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B21F30-0199-4DED-BCD3-C0C04D72E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45622D-D386-4571-B0AE-E956112E2D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3264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0017AAA-F268-431B-82DC-195C5C259C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31D0B5-8CE2-4853-9B80-6DFBE1AC1F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318B27-BFC2-49B6-AD3A-D0A04131D11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9B9E97-D28A-4A63-AF04-DFF62B165EFF}" type="datetimeFigureOut">
              <a:rPr lang="en-US" smtClean="0"/>
              <a:t>8/8/2021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75558F-7A6B-4F39-9244-AD708670AA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A37D0F-E5E0-4EEB-84C8-DB8CA85521A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45622D-D386-4571-B0AE-E956112E2D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2541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6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6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raw.io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54"/>
          <p:cNvSpPr txBox="1">
            <a:spLocks noGrp="1"/>
          </p:cNvSpPr>
          <p:nvPr>
            <p:ph type="title"/>
          </p:nvPr>
        </p:nvSpPr>
        <p:spPr>
          <a:xfrm>
            <a:off x="365800" y="2271900"/>
            <a:ext cx="11460400" cy="105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b="1" dirty="0"/>
              <a:t>Capstone Engagement</a:t>
            </a:r>
            <a:endParaRPr sz="4133" b="1" dirty="0">
              <a:latin typeface="Roboto"/>
              <a:ea typeface="Roboto"/>
              <a:cs typeface="Roboto"/>
              <a:sym typeface="Roboto"/>
            </a:endParaRPr>
          </a:p>
          <a:p>
            <a:pPr>
              <a:spcBef>
                <a:spcPts val="1333"/>
              </a:spcBef>
            </a:pPr>
            <a:r>
              <a:rPr lang="en" sz="4133" dirty="0">
                <a:latin typeface="Roboto"/>
                <a:ea typeface="Roboto"/>
                <a:cs typeface="Roboto"/>
                <a:sym typeface="Roboto"/>
              </a:rPr>
              <a:t>Assessment, Analysis, </a:t>
            </a:r>
            <a:br>
              <a:rPr lang="en" sz="4133" dirty="0">
                <a:latin typeface="Roboto"/>
                <a:ea typeface="Roboto"/>
                <a:cs typeface="Roboto"/>
                <a:sym typeface="Roboto"/>
              </a:rPr>
            </a:br>
            <a:r>
              <a:rPr lang="en" sz="4133" dirty="0">
                <a:latin typeface="Roboto"/>
                <a:ea typeface="Roboto"/>
                <a:cs typeface="Roboto"/>
                <a:sym typeface="Roboto"/>
              </a:rPr>
              <a:t>and Hardening of a Vulnerable System</a:t>
            </a:r>
            <a:br>
              <a:rPr lang="en" sz="4133" dirty="0">
                <a:latin typeface="Roboto"/>
                <a:ea typeface="Roboto"/>
                <a:cs typeface="Roboto"/>
                <a:sym typeface="Roboto"/>
              </a:rPr>
            </a:br>
            <a:br>
              <a:rPr lang="en" sz="4133" dirty="0">
                <a:latin typeface="Roboto"/>
                <a:ea typeface="Roboto"/>
                <a:cs typeface="Roboto"/>
                <a:sym typeface="Roboto"/>
              </a:rPr>
            </a:br>
            <a:r>
              <a:rPr lang="en" sz="4133" dirty="0">
                <a:latin typeface="Roboto"/>
                <a:ea typeface="Roboto"/>
                <a:cs typeface="Roboto"/>
                <a:sym typeface="Roboto"/>
              </a:rPr>
              <a:t>by: Bilisummaa Tucho</a:t>
            </a:r>
            <a:endParaRPr sz="4133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19" name="Google Shape;1019;p54"/>
          <p:cNvSpPr txBox="1">
            <a:spLocks noGrp="1"/>
          </p:cNvSpPr>
          <p:nvPr>
            <p:ph type="subTitle" idx="1"/>
          </p:nvPr>
        </p:nvSpPr>
        <p:spPr>
          <a:xfrm>
            <a:off x="-16400" y="6555533"/>
            <a:ext cx="10629200" cy="302400"/>
          </a:xfrm>
          <a:prstGeom prst="rect">
            <a:avLst/>
          </a:prstGeom>
        </p:spPr>
        <p:txBody>
          <a:bodyPr spcFirstLastPara="1" vert="horz" wrap="square" lIns="365733" tIns="60933" rIns="0" bIns="0" rtlCol="0" anchor="t" anchorCtr="0">
            <a:noAutofit/>
          </a:bodyPr>
          <a:lstStyle/>
          <a:p>
            <a:pPr marL="0" indent="0"/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1146;p63">
            <a:extLst>
              <a:ext uri="{FF2B5EF4-FFF2-40B4-BE49-F238E27FC236}">
                <a16:creationId xmlns:a16="http://schemas.microsoft.com/office/drawing/2014/main" id="{22447156-2F46-46E8-AEA8-D91883E6EDE0}"/>
              </a:ext>
            </a:extLst>
          </p:cNvPr>
          <p:cNvSpPr/>
          <p:nvPr/>
        </p:nvSpPr>
        <p:spPr>
          <a:xfrm flipH="1">
            <a:off x="399961" y="182259"/>
            <a:ext cx="11517216" cy="6505223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474A30A-EA64-4D47-AC56-A73BBE9801EB}"/>
              </a:ext>
            </a:extLst>
          </p:cNvPr>
          <p:cNvSpPr txBox="1"/>
          <p:nvPr/>
        </p:nvSpPr>
        <p:spPr>
          <a:xfrm>
            <a:off x="-1" y="493748"/>
            <a:ext cx="11623041" cy="461665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highlight>
                  <a:srgbClr val="00FFFF"/>
                </a:highlight>
              </a:rPr>
              <a:t>Exploring the webserver</a:t>
            </a:r>
            <a:endParaRPr lang="en-AU" sz="2400" b="1" dirty="0">
              <a:solidFill>
                <a:srgbClr val="FF0000"/>
              </a:solidFill>
              <a:highlight>
                <a:srgbClr val="00FFFF"/>
              </a:highlight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C342742-1894-4A1F-B3F6-88B21CA58ACC}"/>
              </a:ext>
            </a:extLst>
          </p:cNvPr>
          <p:cNvSpPr/>
          <p:nvPr/>
        </p:nvSpPr>
        <p:spPr>
          <a:xfrm>
            <a:off x="7547486" y="5825067"/>
            <a:ext cx="1221724" cy="53201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AU" sz="240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22F5180-C8D1-42F7-9659-22CD8E4E82A2}"/>
              </a:ext>
            </a:extLst>
          </p:cNvPr>
          <p:cNvSpPr/>
          <p:nvPr/>
        </p:nvSpPr>
        <p:spPr>
          <a:xfrm>
            <a:off x="6511434" y="5143222"/>
            <a:ext cx="532833" cy="23028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AU" sz="24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A40CA9-6796-453C-8688-A3A69D29D9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83152"/>
            <a:ext cx="8849360" cy="2341973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139AF44F-9D56-4ABF-97F1-A4BC53EB628F}"/>
              </a:ext>
            </a:extLst>
          </p:cNvPr>
          <p:cNvSpPr/>
          <p:nvPr/>
        </p:nvSpPr>
        <p:spPr>
          <a:xfrm>
            <a:off x="3511742" y="2336800"/>
            <a:ext cx="2502978" cy="335280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B5D85AA-D55F-4AC0-BC78-5BE61595B8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5413"/>
            <a:ext cx="6786880" cy="3825572"/>
          </a:xfrm>
          <a:prstGeom prst="rect">
            <a:avLst/>
          </a:prstGeom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659C9446-E83C-4D5B-82E6-3BD9404784EA}"/>
              </a:ext>
            </a:extLst>
          </p:cNvPr>
          <p:cNvSpPr/>
          <p:nvPr/>
        </p:nvSpPr>
        <p:spPr>
          <a:xfrm>
            <a:off x="1863001" y="3362870"/>
            <a:ext cx="3887559" cy="483135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972BE5A3-B919-430B-9497-AC4047105460}"/>
              </a:ext>
            </a:extLst>
          </p:cNvPr>
          <p:cNvSpPr/>
          <p:nvPr/>
        </p:nvSpPr>
        <p:spPr>
          <a:xfrm>
            <a:off x="0" y="3007360"/>
            <a:ext cx="1137920" cy="691209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BF52F989-3E98-4DCB-88D8-BC3FC041EE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6778" y="941395"/>
            <a:ext cx="5313388" cy="201911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D20858D1-C7CD-46CD-8875-8D4C35D3034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3904" y="2889503"/>
            <a:ext cx="5313388" cy="1743457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A9B57E15-2BBA-4E32-96A3-DF93B46F353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6778" y="4632960"/>
            <a:ext cx="5306261" cy="2028416"/>
          </a:xfrm>
          <a:prstGeom prst="rect">
            <a:avLst/>
          </a:prstGeom>
        </p:spPr>
      </p:pic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40C2309B-180C-48F0-AEF9-D49E3AAA3543}"/>
              </a:ext>
            </a:extLst>
          </p:cNvPr>
          <p:cNvSpPr/>
          <p:nvPr/>
        </p:nvSpPr>
        <p:spPr>
          <a:xfrm>
            <a:off x="0" y="5825067"/>
            <a:ext cx="2661920" cy="37856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8142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p62"/>
          <p:cNvSpPr txBox="1">
            <a:spLocks noGrp="1"/>
          </p:cNvSpPr>
          <p:nvPr>
            <p:ph type="title"/>
          </p:nvPr>
        </p:nvSpPr>
        <p:spPr>
          <a:xfrm>
            <a:off x="-16400" y="0"/>
            <a:ext cx="12224800" cy="711600"/>
          </a:xfrm>
          <a:prstGeom prst="rect">
            <a:avLst/>
          </a:prstGeom>
        </p:spPr>
        <p:txBody>
          <a:bodyPr spcFirstLastPara="1" vert="horz" wrap="square" lIns="609600" tIns="243833" rIns="365733" bIns="121900" rtlCol="0" anchor="t" anchorCtr="0">
            <a:noAutofit/>
          </a:bodyPr>
          <a:lstStyle/>
          <a:p>
            <a:r>
              <a:rPr lang="en" dirty="0">
                <a:solidFill>
                  <a:schemeClr val="dk1"/>
                </a:solidFill>
              </a:rPr>
              <a:t>Exploitation: Weak password - </a:t>
            </a:r>
            <a:r>
              <a:rPr lang="en-AU" dirty="0">
                <a:solidFill>
                  <a:schemeClr val="dk1"/>
                </a:solidFill>
              </a:rPr>
              <a:t>CWE-521</a:t>
            </a:r>
            <a:endParaRPr dirty="0"/>
          </a:p>
        </p:txBody>
      </p:sp>
      <p:sp>
        <p:nvSpPr>
          <p:cNvPr id="1111" name="Google Shape;1111;p62"/>
          <p:cNvSpPr txBox="1">
            <a:spLocks noGrp="1"/>
          </p:cNvSpPr>
          <p:nvPr>
            <p:ph type="subTitle" idx="2"/>
          </p:nvPr>
        </p:nvSpPr>
        <p:spPr>
          <a:xfrm>
            <a:off x="-16400" y="6555533"/>
            <a:ext cx="10629200" cy="302400"/>
          </a:xfrm>
          <a:prstGeom prst="rect">
            <a:avLst/>
          </a:prstGeom>
        </p:spPr>
        <p:txBody>
          <a:bodyPr spcFirstLastPara="1" vert="horz" wrap="square" lIns="365733" tIns="60933" rIns="0" bIns="0" rtlCol="0" anchor="t" anchorCtr="0">
            <a:noAutofit/>
          </a:bodyPr>
          <a:lstStyle/>
          <a:p>
            <a:pPr marL="0" indent="0"/>
            <a:endParaRPr/>
          </a:p>
        </p:txBody>
      </p:sp>
      <p:sp>
        <p:nvSpPr>
          <p:cNvPr id="1112" name="Google Shape;1112;p62"/>
          <p:cNvSpPr/>
          <p:nvPr/>
        </p:nvSpPr>
        <p:spPr>
          <a:xfrm flipH="1">
            <a:off x="965700" y="1974100"/>
            <a:ext cx="3238000" cy="42056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113" name="Google Shape;1113;p62"/>
          <p:cNvSpPr txBox="1"/>
          <p:nvPr/>
        </p:nvSpPr>
        <p:spPr>
          <a:xfrm>
            <a:off x="965699" y="1974165"/>
            <a:ext cx="3360136" cy="42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33" tIns="243833" rIns="243833" bIns="243833" anchor="t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" sz="1600" b="1" u="sng" dirty="0">
                <a:latin typeface="Roboto"/>
                <a:ea typeface="Roboto"/>
                <a:cs typeface="Roboto"/>
                <a:sym typeface="Roboto"/>
              </a:rPr>
              <a:t>Tools &amp; Processes</a:t>
            </a:r>
          </a:p>
          <a:p>
            <a:pPr>
              <a:lnSpc>
                <a:spcPct val="115000"/>
              </a:lnSpc>
            </a:pPr>
            <a:endParaRPr sz="1600" b="1" dirty="0">
              <a:latin typeface="Roboto"/>
              <a:ea typeface="Roboto"/>
              <a:cs typeface="Roboto"/>
              <a:sym typeface="Roboto"/>
            </a:endParaRPr>
          </a:p>
          <a:p>
            <a:pPr>
              <a:lnSpc>
                <a:spcPct val="115000"/>
              </a:lnSpc>
            </a:pPr>
            <a:r>
              <a:rPr lang="en-US" sz="1600" b="1" dirty="0">
                <a:latin typeface="Roboto"/>
                <a:ea typeface="Roboto"/>
                <a:cs typeface="Roboto"/>
                <a:sym typeface="Roboto"/>
              </a:rPr>
              <a:t>Hydra</a:t>
            </a:r>
          </a:p>
          <a:p>
            <a:pPr>
              <a:lnSpc>
                <a:spcPct val="115000"/>
              </a:lnSpc>
            </a:pPr>
            <a:endParaRPr lang="en-US" sz="1600" dirty="0">
              <a:latin typeface="Roboto"/>
              <a:ea typeface="Roboto"/>
              <a:cs typeface="Roboto"/>
              <a:sym typeface="Roboto"/>
            </a:endParaRPr>
          </a:p>
          <a:p>
            <a:pPr>
              <a:lnSpc>
                <a:spcPct val="115000"/>
              </a:lnSpc>
            </a:pPr>
            <a:r>
              <a:rPr lang="en-US" sz="1600" dirty="0">
                <a:latin typeface="Roboto"/>
                <a:ea typeface="Roboto"/>
                <a:cs typeface="Roboto"/>
                <a:sym typeface="Roboto"/>
              </a:rPr>
              <a:t>Hydra was used to </a:t>
            </a:r>
            <a:r>
              <a:rPr lang="en-US" sz="1600" dirty="0" err="1">
                <a:latin typeface="Roboto"/>
                <a:ea typeface="Roboto"/>
                <a:cs typeface="Roboto"/>
                <a:sym typeface="Roboto"/>
              </a:rPr>
              <a:t>bruteforce</a:t>
            </a:r>
            <a:r>
              <a:rPr lang="en-US" sz="16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1600" dirty="0" err="1">
                <a:latin typeface="Roboto"/>
                <a:ea typeface="Roboto"/>
                <a:cs typeface="Roboto"/>
                <a:sym typeface="Roboto"/>
              </a:rPr>
              <a:t>ashton’s</a:t>
            </a:r>
            <a:r>
              <a:rPr lang="en-US" sz="1600" dirty="0">
                <a:latin typeface="Roboto"/>
                <a:ea typeface="Roboto"/>
                <a:cs typeface="Roboto"/>
                <a:sym typeface="Roboto"/>
              </a:rPr>
              <a:t> username against the webserver’s password protected area.</a:t>
            </a:r>
          </a:p>
          <a:p>
            <a:pPr>
              <a:lnSpc>
                <a:spcPct val="115000"/>
              </a:lnSpc>
            </a:pPr>
            <a:endParaRPr lang="en-US" sz="1600" dirty="0">
              <a:latin typeface="Roboto"/>
              <a:ea typeface="Roboto"/>
              <a:cs typeface="Roboto"/>
              <a:sym typeface="Roboto"/>
            </a:endParaRPr>
          </a:p>
          <a:p>
            <a:pPr>
              <a:lnSpc>
                <a:spcPct val="115000"/>
              </a:lnSpc>
            </a:pPr>
            <a:r>
              <a:rPr lang="en-AU" sz="1467" dirty="0">
                <a:latin typeface="Roboto"/>
                <a:ea typeface="Roboto"/>
                <a:cs typeface="Roboto"/>
                <a:sym typeface="Roboto"/>
              </a:rPr>
              <a:t>hydra -l </a:t>
            </a:r>
            <a:r>
              <a:rPr lang="en-AU" sz="1467" dirty="0" err="1">
                <a:latin typeface="Roboto"/>
                <a:ea typeface="Roboto"/>
                <a:cs typeface="Roboto"/>
                <a:sym typeface="Roboto"/>
              </a:rPr>
              <a:t>ashton</a:t>
            </a:r>
            <a:r>
              <a:rPr lang="en-AU" sz="1467" dirty="0">
                <a:latin typeface="Roboto"/>
                <a:ea typeface="Roboto"/>
                <a:cs typeface="Roboto"/>
                <a:sym typeface="Roboto"/>
              </a:rPr>
              <a:t> -P /</a:t>
            </a:r>
            <a:r>
              <a:rPr lang="en-AU" sz="1467" dirty="0" err="1">
                <a:latin typeface="Roboto"/>
                <a:ea typeface="Roboto"/>
                <a:cs typeface="Roboto"/>
                <a:sym typeface="Roboto"/>
              </a:rPr>
              <a:t>usr</a:t>
            </a:r>
            <a:r>
              <a:rPr lang="en-AU" sz="1467" dirty="0">
                <a:latin typeface="Roboto"/>
                <a:ea typeface="Roboto"/>
                <a:cs typeface="Roboto"/>
                <a:sym typeface="Roboto"/>
              </a:rPr>
              <a:t>/share/wordlists/rockyou.txt -s 80 -f -</a:t>
            </a:r>
            <a:r>
              <a:rPr lang="en-AU" sz="1467" dirty="0" err="1">
                <a:latin typeface="Roboto"/>
                <a:ea typeface="Roboto"/>
                <a:cs typeface="Roboto"/>
                <a:sym typeface="Roboto"/>
              </a:rPr>
              <a:t>vV</a:t>
            </a:r>
            <a:r>
              <a:rPr lang="en-AU" sz="1467" dirty="0">
                <a:latin typeface="Roboto"/>
                <a:ea typeface="Roboto"/>
                <a:cs typeface="Roboto"/>
                <a:sym typeface="Roboto"/>
              </a:rPr>
              <a:t> 192.168.1.105 http-get /</a:t>
            </a:r>
            <a:r>
              <a:rPr lang="en-AU" sz="1467" dirty="0" err="1">
                <a:latin typeface="Roboto"/>
                <a:ea typeface="Roboto"/>
                <a:cs typeface="Roboto"/>
                <a:sym typeface="Roboto"/>
              </a:rPr>
              <a:t>company_folders</a:t>
            </a:r>
            <a:r>
              <a:rPr lang="en-AU" sz="1467" dirty="0">
                <a:latin typeface="Roboto"/>
                <a:ea typeface="Roboto"/>
                <a:cs typeface="Roboto"/>
                <a:sym typeface="Roboto"/>
              </a:rPr>
              <a:t>/</a:t>
            </a:r>
            <a:r>
              <a:rPr lang="en-AU" sz="1467" dirty="0" err="1">
                <a:latin typeface="Roboto"/>
                <a:ea typeface="Roboto"/>
                <a:cs typeface="Roboto"/>
                <a:sym typeface="Roboto"/>
              </a:rPr>
              <a:t>secret_folder</a:t>
            </a:r>
            <a:endParaRPr lang="en-AU" sz="1467" dirty="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14" name="Google Shape;1114;p62"/>
          <p:cNvGrpSpPr/>
          <p:nvPr/>
        </p:nvGrpSpPr>
        <p:grpSpPr>
          <a:xfrm>
            <a:off x="609575" y="1183871"/>
            <a:ext cx="711163" cy="711307"/>
            <a:chOff x="457200" y="1378813"/>
            <a:chExt cx="695400" cy="695450"/>
          </a:xfrm>
        </p:grpSpPr>
        <p:sp>
          <p:nvSpPr>
            <p:cNvPr id="1115" name="Google Shape;1115;p6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" sz="28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16" name="Google Shape;1116;p62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1117" name="Google Shape;1117;p62"/>
          <p:cNvGrpSpPr/>
          <p:nvPr/>
        </p:nvGrpSpPr>
        <p:grpSpPr>
          <a:xfrm>
            <a:off x="4305275" y="1183871"/>
            <a:ext cx="711163" cy="711307"/>
            <a:chOff x="457200" y="1378813"/>
            <a:chExt cx="695400" cy="695450"/>
          </a:xfrm>
        </p:grpSpPr>
        <p:sp>
          <p:nvSpPr>
            <p:cNvPr id="1118" name="Google Shape;1118;p6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" sz="28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19" name="Google Shape;1119;p62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1120" name="Google Shape;1120;p62"/>
          <p:cNvSpPr/>
          <p:nvPr/>
        </p:nvSpPr>
        <p:spPr>
          <a:xfrm flipH="1">
            <a:off x="4608962" y="1974100"/>
            <a:ext cx="7045541" cy="42056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121" name="Google Shape;1121;p62"/>
          <p:cNvSpPr txBox="1"/>
          <p:nvPr/>
        </p:nvSpPr>
        <p:spPr>
          <a:xfrm>
            <a:off x="4608959" y="1895177"/>
            <a:ext cx="6920096" cy="42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33" tIns="243833" rIns="243833" bIns="243833" anchor="t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" sz="1600" b="1" u="sng" dirty="0">
                <a:latin typeface="Roboto"/>
                <a:ea typeface="Roboto"/>
                <a:cs typeface="Roboto"/>
                <a:sym typeface="Roboto"/>
              </a:rPr>
              <a:t>Achievements</a:t>
            </a:r>
          </a:p>
          <a:p>
            <a:pPr>
              <a:lnSpc>
                <a:spcPct val="115000"/>
              </a:lnSpc>
            </a:pPr>
            <a:endParaRPr sz="1600" b="1" u="sng" dirty="0">
              <a:latin typeface="Roboto"/>
              <a:ea typeface="Roboto"/>
              <a:cs typeface="Roboto"/>
              <a:sym typeface="Roboto"/>
            </a:endParaRPr>
          </a:p>
          <a:p>
            <a:pPr>
              <a:lnSpc>
                <a:spcPct val="115000"/>
              </a:lnSpc>
            </a:pPr>
            <a:r>
              <a:rPr lang="en" sz="1600" dirty="0">
                <a:latin typeface="Roboto"/>
                <a:ea typeface="Roboto"/>
                <a:cs typeface="Roboto"/>
                <a:sym typeface="Roboto"/>
              </a:rPr>
              <a:t>This attack provided ashton’s password, which was a simple name – </a:t>
            </a:r>
            <a:r>
              <a:rPr lang="en" sz="1600" i="1" dirty="0">
                <a:latin typeface="Roboto"/>
                <a:ea typeface="Roboto"/>
                <a:cs typeface="Roboto"/>
                <a:sym typeface="Roboto"/>
              </a:rPr>
              <a:t>leopoldo.</a:t>
            </a:r>
          </a:p>
          <a:p>
            <a:pPr>
              <a:lnSpc>
                <a:spcPct val="115000"/>
              </a:lnSpc>
            </a:pPr>
            <a:endParaRPr lang="en" sz="1600" dirty="0">
              <a:latin typeface="Roboto"/>
              <a:ea typeface="Roboto"/>
              <a:cs typeface="Roboto"/>
              <a:sym typeface="Roboto"/>
            </a:endParaRPr>
          </a:p>
          <a:p>
            <a:pPr>
              <a:lnSpc>
                <a:spcPct val="115000"/>
              </a:lnSpc>
            </a:pPr>
            <a:r>
              <a:rPr lang="en" sz="1600" dirty="0">
                <a:latin typeface="Roboto"/>
                <a:ea typeface="Roboto"/>
                <a:cs typeface="Roboto"/>
                <a:sym typeface="Roboto"/>
              </a:rPr>
              <a:t>These credentials provided: </a:t>
            </a:r>
          </a:p>
          <a:p>
            <a:pPr marL="304792" indent="-304792">
              <a:lnSpc>
                <a:spcPct val="115000"/>
              </a:lnSpc>
              <a:buAutoNum type="arabicPeriod"/>
            </a:pPr>
            <a:r>
              <a:rPr lang="en" sz="1600" dirty="0">
                <a:latin typeface="Roboto"/>
                <a:ea typeface="Roboto"/>
                <a:cs typeface="Roboto"/>
                <a:sym typeface="Roboto"/>
              </a:rPr>
              <a:t>Access to the hidden directory in the webserver. This revealed a document that contained instructions to connect to webdav with the CEO’s username and password hash.</a:t>
            </a:r>
          </a:p>
          <a:p>
            <a:pPr marL="304792" indent="-304792">
              <a:lnSpc>
                <a:spcPct val="115000"/>
              </a:lnSpc>
              <a:buAutoNum type="arabicPeriod"/>
            </a:pPr>
            <a:r>
              <a:rPr lang="en" sz="1600" dirty="0">
                <a:latin typeface="Roboto"/>
                <a:ea typeface="Roboto"/>
                <a:cs typeface="Roboto"/>
                <a:sym typeface="Roboto"/>
              </a:rPr>
              <a:t>SSH entry into system. This provided access to Ashton’s files and the first </a:t>
            </a:r>
            <a:r>
              <a:rPr lang="en" sz="1600" i="1" dirty="0">
                <a:latin typeface="Roboto"/>
                <a:ea typeface="Roboto"/>
                <a:cs typeface="Roboto"/>
                <a:sym typeface="Roboto"/>
              </a:rPr>
              <a:t>flag</a:t>
            </a:r>
            <a:r>
              <a:rPr lang="en" sz="1600" dirty="0">
                <a:latin typeface="Roboto"/>
                <a:ea typeface="Roboto"/>
                <a:cs typeface="Roboto"/>
                <a:sym typeface="Roboto"/>
              </a:rPr>
              <a:t>.</a:t>
            </a:r>
            <a:r>
              <a:rPr lang="en" sz="1600" i="1" dirty="0">
                <a:latin typeface="Roboto"/>
                <a:ea typeface="Roboto"/>
                <a:cs typeface="Roboto"/>
                <a:sym typeface="Roboto"/>
              </a:rPr>
              <a:t>txt</a:t>
            </a:r>
          </a:p>
          <a:p>
            <a:pPr marL="304792" indent="-304792">
              <a:lnSpc>
                <a:spcPct val="115000"/>
              </a:lnSpc>
              <a:buAutoNum type="arabicPeriod"/>
            </a:pPr>
            <a:endParaRPr lang="en" sz="1600" dirty="0">
              <a:latin typeface="Roboto"/>
              <a:ea typeface="Roboto"/>
              <a:cs typeface="Roboto"/>
              <a:sym typeface="Roboto"/>
            </a:endParaRPr>
          </a:p>
          <a:p>
            <a:pPr marL="304792" indent="-304792">
              <a:lnSpc>
                <a:spcPct val="115000"/>
              </a:lnSpc>
              <a:buAutoNum type="arabicPeriod"/>
            </a:pPr>
            <a:endParaRPr lang="en" sz="1600" dirty="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1125;p62">
            <a:extLst>
              <a:ext uri="{FF2B5EF4-FFF2-40B4-BE49-F238E27FC236}">
                <a16:creationId xmlns:a16="http://schemas.microsoft.com/office/drawing/2014/main" id="{C46DD326-1480-4FD4-AE6E-1F133E8A07BD}"/>
              </a:ext>
            </a:extLst>
          </p:cNvPr>
          <p:cNvSpPr/>
          <p:nvPr/>
        </p:nvSpPr>
        <p:spPr>
          <a:xfrm flipH="1">
            <a:off x="910080" y="3038710"/>
            <a:ext cx="6071355" cy="54286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grpSp>
        <p:nvGrpSpPr>
          <p:cNvPr id="10" name="Google Shape;1122;p62">
            <a:extLst>
              <a:ext uri="{FF2B5EF4-FFF2-40B4-BE49-F238E27FC236}">
                <a16:creationId xmlns:a16="http://schemas.microsoft.com/office/drawing/2014/main" id="{F19C25B5-4C83-43E8-8E6F-EBEB7FF72B0A}"/>
              </a:ext>
            </a:extLst>
          </p:cNvPr>
          <p:cNvGrpSpPr/>
          <p:nvPr/>
        </p:nvGrpSpPr>
        <p:grpSpPr>
          <a:xfrm>
            <a:off x="216560" y="198286"/>
            <a:ext cx="744901" cy="787735"/>
            <a:chOff x="-7328535" y="6338521"/>
            <a:chExt cx="695400" cy="797886"/>
          </a:xfrm>
        </p:grpSpPr>
        <p:sp>
          <p:nvSpPr>
            <p:cNvPr id="11" name="Google Shape;1123;p62">
              <a:extLst>
                <a:ext uri="{FF2B5EF4-FFF2-40B4-BE49-F238E27FC236}">
                  <a16:creationId xmlns:a16="http://schemas.microsoft.com/office/drawing/2014/main" id="{294D03BA-CC5A-4C6E-8D12-FAC77FB2F788}"/>
                </a:ext>
              </a:extLst>
            </p:cNvPr>
            <p:cNvSpPr/>
            <p:nvPr/>
          </p:nvSpPr>
          <p:spPr>
            <a:xfrm>
              <a:off x="-7328535" y="6338521"/>
              <a:ext cx="695400" cy="621301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" sz="2800" dirty="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800" dirty="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2" name="Google Shape;1124;p62">
              <a:extLst>
                <a:ext uri="{FF2B5EF4-FFF2-40B4-BE49-F238E27FC236}">
                  <a16:creationId xmlns:a16="http://schemas.microsoft.com/office/drawing/2014/main" id="{AC714D85-BA3E-4424-B549-43C4866EADA0}"/>
                </a:ext>
              </a:extLst>
            </p:cNvPr>
            <p:cNvSpPr/>
            <p:nvPr/>
          </p:nvSpPr>
          <p:spPr>
            <a:xfrm rot="10800000">
              <a:off x="-7150998" y="6947782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0B8C87AF-0653-47B4-8688-1A7D3A6D7441}"/>
              </a:ext>
            </a:extLst>
          </p:cNvPr>
          <p:cNvSpPr txBox="1"/>
          <p:nvPr/>
        </p:nvSpPr>
        <p:spPr>
          <a:xfrm>
            <a:off x="910083" y="135420"/>
            <a:ext cx="10860293" cy="461665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4">
                    <a:lumMod val="75000"/>
                  </a:schemeClr>
                </a:solidFill>
                <a:highlight>
                  <a:srgbClr val="00FFFF"/>
                </a:highlight>
              </a:rPr>
              <a:t> Hydra </a:t>
            </a:r>
            <a:r>
              <a:rPr lang="en-US" sz="2400" b="1" dirty="0" err="1">
                <a:solidFill>
                  <a:schemeClr val="accent4">
                    <a:lumMod val="75000"/>
                  </a:schemeClr>
                </a:solidFill>
                <a:highlight>
                  <a:srgbClr val="00FFFF"/>
                </a:highlight>
              </a:rPr>
              <a:t>bruteforce</a:t>
            </a:r>
            <a:r>
              <a:rPr lang="en-US" sz="2400" b="1" dirty="0">
                <a:solidFill>
                  <a:schemeClr val="accent4">
                    <a:lumMod val="75000"/>
                  </a:schemeClr>
                </a:solidFill>
                <a:highlight>
                  <a:srgbClr val="00FFFF"/>
                </a:highlight>
              </a:rPr>
              <a:t>           </a:t>
            </a:r>
            <a:endParaRPr lang="en-AU" sz="2400" b="1" dirty="0">
              <a:solidFill>
                <a:schemeClr val="accent4">
                  <a:lumMod val="75000"/>
                </a:schemeClr>
              </a:solidFill>
              <a:highlight>
                <a:srgbClr val="00FFFF"/>
              </a:highlight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4B86215-2279-4EDA-83E1-AB9326C6CC93}"/>
              </a:ext>
            </a:extLst>
          </p:cNvPr>
          <p:cNvSpPr txBox="1"/>
          <p:nvPr/>
        </p:nvSpPr>
        <p:spPr>
          <a:xfrm>
            <a:off x="6542187" y="147142"/>
            <a:ext cx="5228189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>
              <a:defRPr b="1">
                <a:solidFill>
                  <a:schemeClr val="accent4">
                    <a:lumMod val="75000"/>
                  </a:schemeClr>
                </a:solidFill>
                <a:highlight>
                  <a:srgbClr val="00FFFF"/>
                </a:highlight>
              </a:defRPr>
            </a:lvl1pPr>
          </a:lstStyle>
          <a:p>
            <a:pPr algn="ctr"/>
            <a:r>
              <a:rPr lang="en-US" sz="2400" dirty="0"/>
              <a:t>Accessing the Hidden directory</a:t>
            </a:r>
            <a:endParaRPr lang="en-AU" sz="2400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ED3174BA-43AE-498C-9139-A2287C77C4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319" y="2371280"/>
            <a:ext cx="5993248" cy="1827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92A4FC53-10EB-455A-A08E-145D11078B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0601" y="545788"/>
            <a:ext cx="5122700" cy="2010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057D4771-60AC-4669-9078-39ADBC51B4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319" y="569233"/>
            <a:ext cx="5872868" cy="1802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D84995AE-6255-4585-8D38-36286BAA9F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2188" y="2454648"/>
            <a:ext cx="5141113" cy="173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7EC70408-F2DA-47FA-8745-9382CC000F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319" y="4199139"/>
            <a:ext cx="11013981" cy="2214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24136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Google Shape;1131;p63"/>
          <p:cNvSpPr txBox="1">
            <a:spLocks noGrp="1"/>
          </p:cNvSpPr>
          <p:nvPr>
            <p:ph type="title"/>
          </p:nvPr>
        </p:nvSpPr>
        <p:spPr>
          <a:xfrm>
            <a:off x="-16400" y="0"/>
            <a:ext cx="12224800" cy="711600"/>
          </a:xfrm>
          <a:prstGeom prst="rect">
            <a:avLst/>
          </a:prstGeom>
        </p:spPr>
        <p:txBody>
          <a:bodyPr spcFirstLastPara="1" vert="horz" wrap="square" lIns="609600" tIns="243833" rIns="365733" bIns="121900" rtlCol="0" anchor="t" anchorCtr="0">
            <a:noAutofit/>
          </a:bodyPr>
          <a:lstStyle/>
          <a:p>
            <a:r>
              <a:rPr lang="en" dirty="0">
                <a:solidFill>
                  <a:schemeClr val="dk1"/>
                </a:solidFill>
              </a:rPr>
              <a:t>Exploitation: Weak hash - </a:t>
            </a:r>
            <a:r>
              <a:rPr lang="en-AU" dirty="0">
                <a:solidFill>
                  <a:schemeClr val="dk1"/>
                </a:solidFill>
              </a:rPr>
              <a:t>CWE-759, 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CWE-916</a:t>
            </a:r>
            <a:endParaRPr dirty="0"/>
          </a:p>
        </p:txBody>
      </p:sp>
      <p:sp>
        <p:nvSpPr>
          <p:cNvPr id="1132" name="Google Shape;1132;p63"/>
          <p:cNvSpPr txBox="1">
            <a:spLocks noGrp="1"/>
          </p:cNvSpPr>
          <p:nvPr>
            <p:ph type="subTitle" idx="2"/>
          </p:nvPr>
        </p:nvSpPr>
        <p:spPr>
          <a:xfrm>
            <a:off x="-16400" y="6555533"/>
            <a:ext cx="10629200" cy="302400"/>
          </a:xfrm>
          <a:prstGeom prst="rect">
            <a:avLst/>
          </a:prstGeom>
        </p:spPr>
        <p:txBody>
          <a:bodyPr spcFirstLastPara="1" vert="horz" wrap="square" lIns="365733" tIns="60933" rIns="0" bIns="0" rtlCol="0" anchor="t" anchorCtr="0">
            <a:noAutofit/>
          </a:bodyPr>
          <a:lstStyle/>
          <a:p>
            <a:pPr marL="0" indent="0"/>
            <a:endParaRPr/>
          </a:p>
        </p:txBody>
      </p:sp>
      <p:sp>
        <p:nvSpPr>
          <p:cNvPr id="1133" name="Google Shape;1133;p63"/>
          <p:cNvSpPr/>
          <p:nvPr/>
        </p:nvSpPr>
        <p:spPr>
          <a:xfrm flipH="1">
            <a:off x="965700" y="1974100"/>
            <a:ext cx="3238000" cy="42056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134" name="Google Shape;1134;p63"/>
          <p:cNvSpPr txBox="1"/>
          <p:nvPr/>
        </p:nvSpPr>
        <p:spPr>
          <a:xfrm>
            <a:off x="965700" y="1974165"/>
            <a:ext cx="3162000" cy="42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33" tIns="243833" rIns="243833" bIns="243833" anchor="t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" sz="1600" b="1" u="sng" dirty="0">
                <a:latin typeface="Roboto"/>
                <a:ea typeface="Roboto"/>
                <a:cs typeface="Roboto"/>
                <a:sym typeface="Roboto"/>
              </a:rPr>
              <a:t>Tools &amp; Processes</a:t>
            </a:r>
          </a:p>
          <a:p>
            <a:pPr>
              <a:lnSpc>
                <a:spcPct val="115000"/>
              </a:lnSpc>
            </a:pPr>
            <a:endParaRPr sz="1600" b="1" u="sng" dirty="0">
              <a:latin typeface="Roboto"/>
              <a:ea typeface="Roboto"/>
              <a:cs typeface="Roboto"/>
              <a:sym typeface="Roboto"/>
            </a:endParaRPr>
          </a:p>
          <a:p>
            <a:pPr>
              <a:lnSpc>
                <a:spcPct val="115000"/>
              </a:lnSpc>
            </a:pPr>
            <a:r>
              <a:rPr lang="en-US" sz="1600" b="1" dirty="0" err="1">
                <a:latin typeface="Roboto"/>
                <a:ea typeface="Roboto"/>
                <a:cs typeface="Roboto"/>
                <a:sym typeface="Roboto"/>
              </a:rPr>
              <a:t>Crackstation</a:t>
            </a:r>
            <a:endParaRPr lang="en-US" sz="1600" b="1" dirty="0">
              <a:latin typeface="Roboto"/>
              <a:ea typeface="Roboto"/>
              <a:cs typeface="Roboto"/>
              <a:sym typeface="Roboto"/>
            </a:endParaRPr>
          </a:p>
          <a:p>
            <a:pPr>
              <a:lnSpc>
                <a:spcPct val="115000"/>
              </a:lnSpc>
            </a:pPr>
            <a:endParaRPr lang="en-US" sz="1600" dirty="0">
              <a:latin typeface="Roboto"/>
              <a:ea typeface="Roboto"/>
              <a:cs typeface="Roboto"/>
              <a:sym typeface="Roboto"/>
            </a:endParaRPr>
          </a:p>
          <a:p>
            <a:pPr>
              <a:lnSpc>
                <a:spcPct val="115000"/>
              </a:lnSpc>
            </a:pPr>
            <a:r>
              <a:rPr lang="en-US" sz="1600" dirty="0">
                <a:latin typeface="Roboto"/>
                <a:ea typeface="Roboto"/>
                <a:cs typeface="Roboto"/>
                <a:sym typeface="Roboto"/>
              </a:rPr>
              <a:t>Using this online tool, the hash was simply entered into the online tool and cracked in seconds.</a:t>
            </a:r>
            <a:endParaRPr sz="1600" dirty="0">
              <a:latin typeface="Roboto"/>
              <a:ea typeface="Roboto"/>
              <a:cs typeface="Roboto"/>
              <a:sym typeface="Roboto"/>
            </a:endParaRPr>
          </a:p>
          <a:p>
            <a:pPr>
              <a:lnSpc>
                <a:spcPct val="115000"/>
              </a:lnSpc>
            </a:pPr>
            <a:endParaRPr sz="1600" dirty="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35" name="Google Shape;1135;p63"/>
          <p:cNvGrpSpPr/>
          <p:nvPr/>
        </p:nvGrpSpPr>
        <p:grpSpPr>
          <a:xfrm>
            <a:off x="609575" y="1183871"/>
            <a:ext cx="711163" cy="711307"/>
            <a:chOff x="457200" y="1378813"/>
            <a:chExt cx="695400" cy="695450"/>
          </a:xfrm>
        </p:grpSpPr>
        <p:sp>
          <p:nvSpPr>
            <p:cNvPr id="1136" name="Google Shape;1136;p6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" sz="28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37" name="Google Shape;1137;p6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1138" name="Google Shape;1138;p63"/>
          <p:cNvGrpSpPr/>
          <p:nvPr/>
        </p:nvGrpSpPr>
        <p:grpSpPr>
          <a:xfrm>
            <a:off x="4305275" y="1183871"/>
            <a:ext cx="711163" cy="711307"/>
            <a:chOff x="457200" y="1378813"/>
            <a:chExt cx="695400" cy="695450"/>
          </a:xfrm>
        </p:grpSpPr>
        <p:sp>
          <p:nvSpPr>
            <p:cNvPr id="1139" name="Google Shape;1139;p6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" sz="28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40" name="Google Shape;1140;p6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1141" name="Google Shape;1141;p63"/>
          <p:cNvSpPr/>
          <p:nvPr/>
        </p:nvSpPr>
        <p:spPr>
          <a:xfrm flipH="1">
            <a:off x="4661400" y="1974100"/>
            <a:ext cx="3238000" cy="42056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142" name="Google Shape;1142;p63"/>
          <p:cNvSpPr txBox="1"/>
          <p:nvPr/>
        </p:nvSpPr>
        <p:spPr>
          <a:xfrm>
            <a:off x="4661400" y="1974167"/>
            <a:ext cx="3238000" cy="42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33" tIns="243833" rIns="243833" bIns="243833" anchor="t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" sz="1600" b="1" u="sng" dirty="0">
                <a:latin typeface="Roboto"/>
                <a:ea typeface="Roboto"/>
                <a:cs typeface="Roboto"/>
                <a:sym typeface="Roboto"/>
              </a:rPr>
              <a:t>Achievements</a:t>
            </a:r>
          </a:p>
          <a:p>
            <a:pPr>
              <a:lnSpc>
                <a:spcPct val="115000"/>
              </a:lnSpc>
            </a:pPr>
            <a:endParaRPr sz="1600" b="1" u="sng" dirty="0">
              <a:latin typeface="Roboto"/>
              <a:ea typeface="Roboto"/>
              <a:cs typeface="Roboto"/>
              <a:sym typeface="Roboto"/>
            </a:endParaRPr>
          </a:p>
          <a:p>
            <a:pPr>
              <a:lnSpc>
                <a:spcPct val="115000"/>
              </a:lnSpc>
            </a:pPr>
            <a:r>
              <a:rPr lang="en" sz="1600" dirty="0">
                <a:latin typeface="Roboto"/>
                <a:ea typeface="Roboto"/>
                <a:cs typeface="Roboto"/>
                <a:sym typeface="Roboto"/>
              </a:rPr>
              <a:t>This provided the password for the CEO – </a:t>
            </a:r>
            <a:r>
              <a:rPr lang="en" sz="1600" i="1" dirty="0">
                <a:latin typeface="Roboto"/>
                <a:ea typeface="Roboto"/>
                <a:cs typeface="Roboto"/>
                <a:sym typeface="Roboto"/>
              </a:rPr>
              <a:t>linux4u</a:t>
            </a:r>
            <a:endParaRPr lang="en" sz="1600" dirty="0">
              <a:latin typeface="Roboto"/>
              <a:ea typeface="Roboto"/>
              <a:cs typeface="Roboto"/>
              <a:sym typeface="Roboto"/>
            </a:endParaRPr>
          </a:p>
          <a:p>
            <a:pPr>
              <a:lnSpc>
                <a:spcPct val="115000"/>
              </a:lnSpc>
            </a:pPr>
            <a:endParaRPr lang="en" sz="1600" dirty="0">
              <a:latin typeface="Roboto"/>
              <a:ea typeface="Roboto"/>
              <a:cs typeface="Roboto"/>
              <a:sym typeface="Roboto"/>
            </a:endParaRPr>
          </a:p>
          <a:p>
            <a:pPr>
              <a:lnSpc>
                <a:spcPct val="115000"/>
              </a:lnSpc>
            </a:pPr>
            <a:r>
              <a:rPr lang="en" sz="1600" dirty="0">
                <a:latin typeface="Roboto"/>
                <a:ea typeface="Roboto"/>
                <a:cs typeface="Roboto"/>
                <a:sym typeface="Roboto"/>
              </a:rPr>
              <a:t>This attack yielded access to webdav and the ability to upload a malicious script that would eventually provide a reverse shell.</a:t>
            </a:r>
            <a:endParaRPr sz="1600" dirty="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565A8819-2ABD-4130-AB45-02A49EBCB8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517" y="783829"/>
            <a:ext cx="5518484" cy="3986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D53F68DC-D762-4FC7-8513-89831C15B4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1" y="783829"/>
            <a:ext cx="5950313" cy="4014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BB54779-7641-4100-AE36-EE9DD7758670}"/>
              </a:ext>
            </a:extLst>
          </p:cNvPr>
          <p:cNvSpPr txBox="1"/>
          <p:nvPr/>
        </p:nvSpPr>
        <p:spPr>
          <a:xfrm>
            <a:off x="577516" y="373461"/>
            <a:ext cx="11468797" cy="461665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r>
              <a:rPr lang="en-US" sz="2400" b="1" dirty="0">
                <a:highlight>
                  <a:srgbClr val="00FFFF"/>
                </a:highlight>
              </a:rPr>
              <a:t>Using the online tool </a:t>
            </a:r>
            <a:r>
              <a:rPr lang="en-US" sz="2400" b="1" dirty="0" err="1">
                <a:highlight>
                  <a:srgbClr val="00FFFF"/>
                </a:highlight>
              </a:rPr>
              <a:t>CrackStation</a:t>
            </a:r>
            <a:r>
              <a:rPr lang="en-US" sz="2400" b="1" dirty="0">
                <a:highlight>
                  <a:srgbClr val="00FFFF"/>
                </a:highlight>
              </a:rPr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1E6B5E-CB41-48CF-BF0A-38A48E0C9D8A}"/>
              </a:ext>
            </a:extLst>
          </p:cNvPr>
          <p:cNvSpPr txBox="1"/>
          <p:nvPr/>
        </p:nvSpPr>
        <p:spPr>
          <a:xfrm>
            <a:off x="6096001" y="387550"/>
            <a:ext cx="6031831" cy="83099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4">
                    <a:lumMod val="75000"/>
                  </a:schemeClr>
                </a:solidFill>
              </a:rPr>
              <a:t>Using WebDAV accessing file with Ryan's credential</a:t>
            </a:r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61D84BE7-4F91-4E8D-8173-34CE7CA0A5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4483" y="4630821"/>
            <a:ext cx="6031831" cy="2227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E101760-C9DD-4082-BD64-AAC611C8C6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36759" y="703721"/>
            <a:ext cx="3664014" cy="646232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727C2BED-D0B8-413E-A609-D3ACD5F88666}"/>
              </a:ext>
            </a:extLst>
          </p:cNvPr>
          <p:cNvSpPr/>
          <p:nvPr/>
        </p:nvSpPr>
        <p:spPr>
          <a:xfrm>
            <a:off x="4475243" y="4391421"/>
            <a:ext cx="772160" cy="37878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1124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Google Shape;1131;p63"/>
          <p:cNvSpPr txBox="1">
            <a:spLocks noGrp="1"/>
          </p:cNvSpPr>
          <p:nvPr>
            <p:ph type="title"/>
          </p:nvPr>
        </p:nvSpPr>
        <p:spPr>
          <a:xfrm>
            <a:off x="-16400" y="0"/>
            <a:ext cx="12224800" cy="711600"/>
          </a:xfrm>
          <a:prstGeom prst="rect">
            <a:avLst/>
          </a:prstGeom>
        </p:spPr>
        <p:txBody>
          <a:bodyPr spcFirstLastPara="1" vert="horz" wrap="square" lIns="609600" tIns="243833" rIns="365733" bIns="121900" rtlCol="0" anchor="t" anchorCtr="0">
            <a:noAutofit/>
          </a:bodyPr>
          <a:lstStyle/>
          <a:p>
            <a:r>
              <a:rPr lang="en" dirty="0">
                <a:solidFill>
                  <a:schemeClr val="dk1"/>
                </a:solidFill>
              </a:rPr>
              <a:t>Exploitation: Uploading of malicioius script - </a:t>
            </a:r>
            <a:r>
              <a:rPr lang="en-AU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CWE-434</a:t>
            </a:r>
            <a:endParaRPr dirty="0"/>
          </a:p>
        </p:txBody>
      </p:sp>
      <p:sp>
        <p:nvSpPr>
          <p:cNvPr id="1132" name="Google Shape;1132;p63"/>
          <p:cNvSpPr txBox="1">
            <a:spLocks noGrp="1"/>
          </p:cNvSpPr>
          <p:nvPr>
            <p:ph type="subTitle" idx="2"/>
          </p:nvPr>
        </p:nvSpPr>
        <p:spPr>
          <a:xfrm>
            <a:off x="-16400" y="6555533"/>
            <a:ext cx="10629200" cy="302400"/>
          </a:xfrm>
          <a:prstGeom prst="rect">
            <a:avLst/>
          </a:prstGeom>
        </p:spPr>
        <p:txBody>
          <a:bodyPr spcFirstLastPara="1" vert="horz" wrap="square" lIns="365733" tIns="60933" rIns="0" bIns="0" rtlCol="0" anchor="t" anchorCtr="0">
            <a:noAutofit/>
          </a:bodyPr>
          <a:lstStyle/>
          <a:p>
            <a:pPr marL="0" indent="0"/>
            <a:endParaRPr/>
          </a:p>
        </p:txBody>
      </p:sp>
      <p:sp>
        <p:nvSpPr>
          <p:cNvPr id="1133" name="Google Shape;1133;p63"/>
          <p:cNvSpPr/>
          <p:nvPr/>
        </p:nvSpPr>
        <p:spPr>
          <a:xfrm flipH="1">
            <a:off x="965700" y="1974100"/>
            <a:ext cx="3238000" cy="42056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134" name="Google Shape;1134;p63"/>
          <p:cNvSpPr txBox="1"/>
          <p:nvPr/>
        </p:nvSpPr>
        <p:spPr>
          <a:xfrm>
            <a:off x="965699" y="1974165"/>
            <a:ext cx="3521124" cy="42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33" tIns="243833" rIns="243833" bIns="243833" anchor="t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" sz="1600" b="1" u="sng" dirty="0"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sz="1600" b="1" u="sng" dirty="0">
              <a:latin typeface="Roboto"/>
              <a:ea typeface="Roboto"/>
              <a:cs typeface="Roboto"/>
              <a:sym typeface="Roboto"/>
            </a:endParaRPr>
          </a:p>
          <a:p>
            <a:pPr>
              <a:lnSpc>
                <a:spcPct val="115000"/>
              </a:lnSpc>
            </a:pPr>
            <a:r>
              <a:rPr lang="en-US" sz="1600" b="1" dirty="0" err="1">
                <a:latin typeface="Roboto"/>
                <a:ea typeface="Roboto"/>
                <a:cs typeface="Roboto"/>
                <a:sym typeface="Roboto"/>
              </a:rPr>
              <a:t>Msfvenom</a:t>
            </a:r>
            <a:r>
              <a:rPr lang="en-US" sz="1600" dirty="0">
                <a:latin typeface="Roboto"/>
                <a:ea typeface="Roboto"/>
                <a:cs typeface="Roboto"/>
                <a:sym typeface="Roboto"/>
              </a:rPr>
              <a:t> – created the malicious script – </a:t>
            </a:r>
            <a:r>
              <a:rPr lang="en-US" sz="1600" dirty="0" err="1">
                <a:latin typeface="Roboto"/>
                <a:ea typeface="Roboto"/>
                <a:cs typeface="Roboto"/>
                <a:sym typeface="Roboto"/>
              </a:rPr>
              <a:t>shell.php</a:t>
            </a:r>
            <a:endParaRPr lang="en-US" sz="1600" dirty="0">
              <a:latin typeface="Roboto"/>
              <a:ea typeface="Roboto"/>
              <a:cs typeface="Roboto"/>
              <a:sym typeface="Roboto"/>
            </a:endParaRPr>
          </a:p>
          <a:p>
            <a:pPr>
              <a:lnSpc>
                <a:spcPct val="115000"/>
              </a:lnSpc>
            </a:pPr>
            <a:r>
              <a:rPr lang="en-US" sz="1600" b="1" dirty="0">
                <a:latin typeface="Roboto"/>
                <a:ea typeface="Roboto"/>
                <a:cs typeface="Roboto"/>
                <a:sym typeface="Roboto"/>
              </a:rPr>
              <a:t>Cadaver</a:t>
            </a:r>
            <a:r>
              <a:rPr lang="en-US" sz="1600" dirty="0">
                <a:latin typeface="Roboto"/>
                <a:ea typeface="Roboto"/>
                <a:cs typeface="Roboto"/>
                <a:sym typeface="Roboto"/>
              </a:rPr>
              <a:t> – uploaded the payload to the </a:t>
            </a:r>
            <a:r>
              <a:rPr lang="en-US" sz="1600" dirty="0" err="1">
                <a:latin typeface="Roboto"/>
                <a:ea typeface="Roboto"/>
                <a:cs typeface="Roboto"/>
                <a:sym typeface="Roboto"/>
              </a:rPr>
              <a:t>webdav</a:t>
            </a:r>
            <a:r>
              <a:rPr lang="en-US" sz="1600" dirty="0">
                <a:latin typeface="Roboto"/>
                <a:ea typeface="Roboto"/>
                <a:cs typeface="Roboto"/>
                <a:sym typeface="Roboto"/>
              </a:rPr>
              <a:t> directory.</a:t>
            </a:r>
          </a:p>
          <a:p>
            <a:pPr>
              <a:lnSpc>
                <a:spcPct val="115000"/>
              </a:lnSpc>
            </a:pPr>
            <a:r>
              <a:rPr lang="en-US" sz="1600" b="1" dirty="0">
                <a:latin typeface="Roboto"/>
                <a:ea typeface="Roboto"/>
                <a:cs typeface="Roboto"/>
                <a:sym typeface="Roboto"/>
              </a:rPr>
              <a:t>Metasploit</a:t>
            </a:r>
            <a:r>
              <a:rPr lang="en-US" sz="1600" dirty="0">
                <a:latin typeface="Roboto"/>
                <a:ea typeface="Roboto"/>
                <a:cs typeface="Roboto"/>
                <a:sym typeface="Roboto"/>
              </a:rPr>
              <a:t> – started a listener, which then launched a </a:t>
            </a:r>
            <a:r>
              <a:rPr lang="en-US" sz="1600" dirty="0" err="1">
                <a:latin typeface="Roboto"/>
                <a:ea typeface="Roboto"/>
                <a:cs typeface="Roboto"/>
                <a:sym typeface="Roboto"/>
              </a:rPr>
              <a:t>meterpreter</a:t>
            </a:r>
            <a:r>
              <a:rPr lang="en-US" sz="1600" dirty="0">
                <a:latin typeface="Roboto"/>
                <a:ea typeface="Roboto"/>
                <a:cs typeface="Roboto"/>
                <a:sym typeface="Roboto"/>
              </a:rPr>
              <a:t> session once the </a:t>
            </a:r>
            <a:r>
              <a:rPr lang="en-US" sz="1600" dirty="0" err="1">
                <a:latin typeface="Roboto"/>
                <a:ea typeface="Roboto"/>
                <a:cs typeface="Roboto"/>
                <a:sym typeface="Roboto"/>
              </a:rPr>
              <a:t>shell.php</a:t>
            </a:r>
            <a:r>
              <a:rPr lang="en-US" sz="1600" dirty="0">
                <a:latin typeface="Roboto"/>
                <a:ea typeface="Roboto"/>
                <a:cs typeface="Roboto"/>
                <a:sym typeface="Roboto"/>
              </a:rPr>
              <a:t> was run on the webserver.</a:t>
            </a:r>
          </a:p>
          <a:p>
            <a:pPr>
              <a:lnSpc>
                <a:spcPct val="115000"/>
              </a:lnSpc>
            </a:pPr>
            <a:r>
              <a:rPr lang="en-US" sz="1600" b="1" dirty="0">
                <a:latin typeface="Roboto"/>
                <a:ea typeface="Roboto"/>
                <a:cs typeface="Roboto"/>
                <a:sym typeface="Roboto"/>
              </a:rPr>
              <a:t>Interactive shell with python</a:t>
            </a:r>
            <a:r>
              <a:rPr lang="en-US" sz="1600" dirty="0">
                <a:latin typeface="Roboto"/>
                <a:ea typeface="Roboto"/>
                <a:cs typeface="Roboto"/>
                <a:sym typeface="Roboto"/>
              </a:rPr>
              <a:t> - </a:t>
            </a:r>
          </a:p>
          <a:p>
            <a:pPr>
              <a:lnSpc>
                <a:spcPct val="115000"/>
              </a:lnSpc>
            </a:pPr>
            <a:r>
              <a:rPr lang="en-AU" sz="1600" dirty="0">
                <a:latin typeface="Roboto"/>
                <a:ea typeface="Roboto"/>
                <a:cs typeface="Roboto"/>
                <a:sym typeface="Roboto"/>
              </a:rPr>
              <a:t>python -c 'import </a:t>
            </a:r>
            <a:r>
              <a:rPr lang="en-AU" sz="1600" dirty="0" err="1">
                <a:latin typeface="Roboto"/>
                <a:ea typeface="Roboto"/>
                <a:cs typeface="Roboto"/>
                <a:sym typeface="Roboto"/>
              </a:rPr>
              <a:t>pty</a:t>
            </a:r>
            <a:r>
              <a:rPr lang="en-AU" sz="1600" dirty="0">
                <a:latin typeface="Roboto"/>
                <a:ea typeface="Roboto"/>
                <a:cs typeface="Roboto"/>
                <a:sym typeface="Roboto"/>
              </a:rPr>
              <a:t>; </a:t>
            </a:r>
            <a:r>
              <a:rPr lang="en-AU" sz="1600" dirty="0" err="1">
                <a:latin typeface="Roboto"/>
                <a:ea typeface="Roboto"/>
                <a:cs typeface="Roboto"/>
                <a:sym typeface="Roboto"/>
              </a:rPr>
              <a:t>pty.spawn</a:t>
            </a:r>
            <a:r>
              <a:rPr lang="en-AU" sz="1600" dirty="0">
                <a:latin typeface="Roboto"/>
                <a:ea typeface="Roboto"/>
                <a:cs typeface="Roboto"/>
                <a:sym typeface="Roboto"/>
              </a:rPr>
              <a:t>("/bin/bash")'</a:t>
            </a:r>
            <a:endParaRPr sz="1600" dirty="0">
              <a:latin typeface="Roboto"/>
              <a:ea typeface="Roboto"/>
              <a:cs typeface="Roboto"/>
              <a:sym typeface="Roboto"/>
            </a:endParaRPr>
          </a:p>
          <a:p>
            <a:pPr>
              <a:lnSpc>
                <a:spcPct val="115000"/>
              </a:lnSpc>
            </a:pPr>
            <a:endParaRPr sz="1600" dirty="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35" name="Google Shape;1135;p63"/>
          <p:cNvGrpSpPr/>
          <p:nvPr/>
        </p:nvGrpSpPr>
        <p:grpSpPr>
          <a:xfrm>
            <a:off x="609575" y="1183871"/>
            <a:ext cx="711163" cy="711307"/>
            <a:chOff x="457200" y="1378813"/>
            <a:chExt cx="695400" cy="695450"/>
          </a:xfrm>
        </p:grpSpPr>
        <p:sp>
          <p:nvSpPr>
            <p:cNvPr id="1136" name="Google Shape;1136;p6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" sz="28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37" name="Google Shape;1137;p6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1138" name="Google Shape;1138;p63"/>
          <p:cNvGrpSpPr/>
          <p:nvPr/>
        </p:nvGrpSpPr>
        <p:grpSpPr>
          <a:xfrm>
            <a:off x="4305275" y="1183871"/>
            <a:ext cx="711163" cy="711307"/>
            <a:chOff x="457200" y="1378813"/>
            <a:chExt cx="695400" cy="695450"/>
          </a:xfrm>
        </p:grpSpPr>
        <p:sp>
          <p:nvSpPr>
            <p:cNvPr id="1139" name="Google Shape;1139;p6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" sz="28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40" name="Google Shape;1140;p6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1141" name="Google Shape;1141;p63"/>
          <p:cNvSpPr/>
          <p:nvPr/>
        </p:nvSpPr>
        <p:spPr>
          <a:xfrm flipH="1">
            <a:off x="4661400" y="1974100"/>
            <a:ext cx="3238000" cy="42056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142" name="Google Shape;1142;p63"/>
          <p:cNvSpPr txBox="1"/>
          <p:nvPr/>
        </p:nvSpPr>
        <p:spPr>
          <a:xfrm>
            <a:off x="4661400" y="1974167"/>
            <a:ext cx="3238000" cy="42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33" tIns="243833" rIns="243833" bIns="243833" anchor="t" anchorCtr="0">
            <a:noAutofit/>
          </a:bodyPr>
          <a:lstStyle/>
          <a:p>
            <a:pPr>
              <a:lnSpc>
                <a:spcPct val="115000"/>
              </a:lnSpc>
            </a:pPr>
            <a:r>
              <a:rPr lang="en" sz="1600" b="1" u="sng" dirty="0">
                <a:latin typeface="Roboto"/>
                <a:ea typeface="Roboto"/>
                <a:cs typeface="Roboto"/>
                <a:sym typeface="Roboto"/>
              </a:rPr>
              <a:t>Achievements</a:t>
            </a:r>
          </a:p>
          <a:p>
            <a:pPr>
              <a:lnSpc>
                <a:spcPct val="115000"/>
              </a:lnSpc>
            </a:pPr>
            <a:endParaRPr sz="1600" b="1" u="sng" dirty="0">
              <a:latin typeface="Roboto"/>
              <a:ea typeface="Roboto"/>
              <a:cs typeface="Roboto"/>
              <a:sym typeface="Roboto"/>
            </a:endParaRPr>
          </a:p>
          <a:p>
            <a:pPr>
              <a:lnSpc>
                <a:spcPct val="115000"/>
              </a:lnSpc>
            </a:pPr>
            <a:r>
              <a:rPr lang="en" sz="1600" dirty="0">
                <a:latin typeface="Roboto"/>
                <a:ea typeface="Roboto"/>
                <a:cs typeface="Roboto"/>
                <a:sym typeface="Roboto"/>
              </a:rPr>
              <a:t>Using a reverse shell, opened a meterpreter session in the target system, and achieved an interactive shell for user: </a:t>
            </a:r>
            <a:r>
              <a:rPr lang="en" sz="1600" i="1" dirty="0">
                <a:latin typeface="Roboto"/>
                <a:ea typeface="Roboto"/>
                <a:cs typeface="Roboto"/>
                <a:sym typeface="Roboto"/>
              </a:rPr>
              <a:t>www-data</a:t>
            </a:r>
          </a:p>
          <a:p>
            <a:pPr>
              <a:lnSpc>
                <a:spcPct val="115000"/>
              </a:lnSpc>
            </a:pPr>
            <a:endParaRPr lang="en" sz="1600" dirty="0">
              <a:latin typeface="Roboto"/>
              <a:ea typeface="Roboto"/>
              <a:cs typeface="Roboto"/>
              <a:sym typeface="Roboto"/>
            </a:endParaRPr>
          </a:p>
          <a:p>
            <a:pPr>
              <a:lnSpc>
                <a:spcPct val="115000"/>
              </a:lnSpc>
            </a:pPr>
            <a:r>
              <a:rPr lang="en" sz="1600" dirty="0">
                <a:latin typeface="Roboto"/>
                <a:ea typeface="Roboto"/>
                <a:cs typeface="Roboto"/>
                <a:sym typeface="Roboto"/>
              </a:rPr>
              <a:t>Located and exfiltrated the second </a:t>
            </a:r>
            <a:r>
              <a:rPr lang="en" sz="1600" i="1" dirty="0">
                <a:latin typeface="Roboto"/>
                <a:ea typeface="Roboto"/>
                <a:cs typeface="Roboto"/>
                <a:sym typeface="Roboto"/>
              </a:rPr>
              <a:t>flag.txt</a:t>
            </a:r>
          </a:p>
        </p:txBody>
      </p:sp>
    </p:spTree>
    <p:extLst>
      <p:ext uri="{BB962C8B-B14F-4D97-AF65-F5344CB8AC3E}">
        <p14:creationId xmlns:p14="http://schemas.microsoft.com/office/powerpoint/2010/main" val="31114569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1146;p63">
            <a:extLst>
              <a:ext uri="{FF2B5EF4-FFF2-40B4-BE49-F238E27FC236}">
                <a16:creationId xmlns:a16="http://schemas.microsoft.com/office/drawing/2014/main" id="{F5171292-1301-4FD3-BD5A-3E8BBD3DB702}"/>
              </a:ext>
            </a:extLst>
          </p:cNvPr>
          <p:cNvSpPr/>
          <p:nvPr/>
        </p:nvSpPr>
        <p:spPr>
          <a:xfrm flipH="1">
            <a:off x="120668" y="125107"/>
            <a:ext cx="11417339" cy="6373332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CC5FDC1-EE03-450A-90A9-DE70248056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806" y="2145851"/>
            <a:ext cx="10377047" cy="71114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A613517-64A5-4FD2-A685-1DEA7E9764C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158925" y="3755511"/>
            <a:ext cx="4049925" cy="1724651"/>
          </a:xfrm>
          <a:prstGeom prst="rect">
            <a:avLst/>
          </a:prstGeom>
        </p:spPr>
      </p:pic>
      <p:grpSp>
        <p:nvGrpSpPr>
          <p:cNvPr id="18" name="Google Shape;1143;p63">
            <a:extLst>
              <a:ext uri="{FF2B5EF4-FFF2-40B4-BE49-F238E27FC236}">
                <a16:creationId xmlns:a16="http://schemas.microsoft.com/office/drawing/2014/main" id="{F2A84E93-7BCB-4F40-93B3-6C777FB2495E}"/>
              </a:ext>
            </a:extLst>
          </p:cNvPr>
          <p:cNvGrpSpPr/>
          <p:nvPr/>
        </p:nvGrpSpPr>
        <p:grpSpPr>
          <a:xfrm>
            <a:off x="120668" y="126840"/>
            <a:ext cx="711163" cy="711307"/>
            <a:chOff x="457200" y="1378813"/>
            <a:chExt cx="695400" cy="695450"/>
          </a:xfrm>
        </p:grpSpPr>
        <p:sp>
          <p:nvSpPr>
            <p:cNvPr id="19" name="Google Shape;1144;p63">
              <a:extLst>
                <a:ext uri="{FF2B5EF4-FFF2-40B4-BE49-F238E27FC236}">
                  <a16:creationId xmlns:a16="http://schemas.microsoft.com/office/drawing/2014/main" id="{1C5EDB59-8034-49A4-8F5E-C999C6C9C255}"/>
                </a:ext>
              </a:extLst>
            </p:cNvPr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" sz="2800" dirty="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800" dirty="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0" name="Google Shape;1145;p63">
              <a:extLst>
                <a:ext uri="{FF2B5EF4-FFF2-40B4-BE49-F238E27FC236}">
                  <a16:creationId xmlns:a16="http://schemas.microsoft.com/office/drawing/2014/main" id="{F9AE9F65-F717-4DA3-A474-117E16F9A708}"/>
                </a:ext>
              </a:extLst>
            </p:cNvPr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140082ED-ECCF-4906-BC27-4C29F56ABFEC}"/>
              </a:ext>
            </a:extLst>
          </p:cNvPr>
          <p:cNvSpPr txBox="1"/>
          <p:nvPr/>
        </p:nvSpPr>
        <p:spPr>
          <a:xfrm>
            <a:off x="756172" y="63215"/>
            <a:ext cx="35724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highlight>
                  <a:srgbClr val="00FFFF"/>
                </a:highlight>
              </a:rPr>
              <a:t>Creating the payload</a:t>
            </a:r>
            <a:endParaRPr lang="en-AU" sz="2400" b="1" dirty="0">
              <a:highlight>
                <a:srgbClr val="00FFFF"/>
              </a:highlight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825AFAA-E89D-4A3A-BB6B-0A7DA5F8838B}"/>
              </a:ext>
            </a:extLst>
          </p:cNvPr>
          <p:cNvSpPr txBox="1"/>
          <p:nvPr/>
        </p:nvSpPr>
        <p:spPr>
          <a:xfrm>
            <a:off x="831803" y="2856998"/>
            <a:ext cx="10377047" cy="461665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b="1" dirty="0">
                <a:highlight>
                  <a:srgbClr val="00FFFF"/>
                </a:highlight>
              </a:rPr>
              <a:t>Launching the listener</a:t>
            </a:r>
            <a:endParaRPr lang="en-AU" sz="2400" b="1" dirty="0">
              <a:highlight>
                <a:srgbClr val="00FFFF"/>
              </a:highlight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D4439C9-DAB6-48C7-837D-0E99D0766BF6}"/>
              </a:ext>
            </a:extLst>
          </p:cNvPr>
          <p:cNvSpPr txBox="1"/>
          <p:nvPr/>
        </p:nvSpPr>
        <p:spPr>
          <a:xfrm>
            <a:off x="7210222" y="3311773"/>
            <a:ext cx="3998628" cy="461665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b="1" dirty="0">
                <a:highlight>
                  <a:srgbClr val="00FFFF"/>
                </a:highlight>
              </a:rPr>
              <a:t>Gaining interactive shell</a:t>
            </a:r>
            <a:endParaRPr lang="en-AU" sz="2400" b="1" dirty="0">
              <a:highlight>
                <a:srgbClr val="00FFFF"/>
              </a:highligh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CA6D468-A19C-467B-AB7E-7DDDF56951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831" y="3225714"/>
            <a:ext cx="6378388" cy="14250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1B26A55-9DCD-47C3-9525-F0732EFBACA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806" y="444572"/>
            <a:ext cx="10377048" cy="143594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30A9AFD-DC2E-456E-B0CF-570FDB1B1CDD}"/>
              </a:ext>
            </a:extLst>
          </p:cNvPr>
          <p:cNvSpPr txBox="1"/>
          <p:nvPr/>
        </p:nvSpPr>
        <p:spPr>
          <a:xfrm>
            <a:off x="831806" y="1746077"/>
            <a:ext cx="10377047" cy="461665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b="1" dirty="0">
                <a:highlight>
                  <a:srgbClr val="00FFFF"/>
                </a:highlight>
              </a:rPr>
              <a:t>Uploading the payload</a:t>
            </a:r>
            <a:endParaRPr lang="en-AU" sz="2400" b="1" dirty="0">
              <a:highlight>
                <a:srgbClr val="00FFFF"/>
              </a:highlight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63E990C-005A-4892-9A90-049D00BDD5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1806" y="4107457"/>
            <a:ext cx="6378413" cy="1372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6531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1146;p63">
            <a:extLst>
              <a:ext uri="{FF2B5EF4-FFF2-40B4-BE49-F238E27FC236}">
                <a16:creationId xmlns:a16="http://schemas.microsoft.com/office/drawing/2014/main" id="{DFEE6A51-5D16-481C-A561-12812FF2A0F6}"/>
              </a:ext>
            </a:extLst>
          </p:cNvPr>
          <p:cNvSpPr/>
          <p:nvPr/>
        </p:nvSpPr>
        <p:spPr>
          <a:xfrm flipH="1">
            <a:off x="472447" y="284541"/>
            <a:ext cx="9153332" cy="6505223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2D2ECC99-F434-4017-A9A2-EF159A815DD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04140" y="5057428"/>
            <a:ext cx="8123300" cy="88900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A3D73489-ECD5-46F3-98BB-21787DA8ED59}"/>
              </a:ext>
            </a:extLst>
          </p:cNvPr>
          <p:cNvSpPr txBox="1"/>
          <p:nvPr/>
        </p:nvSpPr>
        <p:spPr>
          <a:xfrm>
            <a:off x="604140" y="372903"/>
            <a:ext cx="8123300" cy="461665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highlight>
                  <a:srgbClr val="00FFFF"/>
                </a:highlight>
              </a:rPr>
              <a:t>Locating and exfiltrating target document</a:t>
            </a:r>
            <a:endParaRPr lang="en-AU" sz="2400" b="1" dirty="0">
              <a:solidFill>
                <a:srgbClr val="FF0000"/>
              </a:solidFill>
              <a:highlight>
                <a:srgbClr val="00FFFF"/>
              </a:highlight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7276B11-B501-4B09-A633-453EAE6E38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141" y="761847"/>
            <a:ext cx="8123300" cy="4295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9099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2" name="Google Shape;1152;p6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5764" y="386533"/>
            <a:ext cx="11460393" cy="6124819"/>
          </a:xfrm>
          <a:prstGeom prst="rect">
            <a:avLst/>
          </a:prstGeom>
          <a:noFill/>
          <a:ln>
            <a:noFill/>
          </a:ln>
        </p:spPr>
      </p:pic>
      <p:sp>
        <p:nvSpPr>
          <p:cNvPr id="1153" name="Google Shape;1153;p64"/>
          <p:cNvSpPr txBox="1">
            <a:spLocks noGrp="1"/>
          </p:cNvSpPr>
          <p:nvPr>
            <p:ph type="title"/>
          </p:nvPr>
        </p:nvSpPr>
        <p:spPr>
          <a:xfrm>
            <a:off x="365767" y="2249700"/>
            <a:ext cx="11460400" cy="118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b="1"/>
              <a:t>Blue Team</a:t>
            </a:r>
            <a:endParaRPr b="1"/>
          </a:p>
          <a:p>
            <a:r>
              <a:rPr lang="en" sz="4533">
                <a:latin typeface="Roboto Light"/>
                <a:ea typeface="Roboto Light"/>
                <a:cs typeface="Roboto Light"/>
                <a:sym typeface="Roboto Light"/>
              </a:rPr>
              <a:t>Log Analysis and </a:t>
            </a:r>
            <a:br>
              <a:rPr lang="en" sz="4533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4533">
                <a:latin typeface="Roboto Light"/>
                <a:ea typeface="Roboto Light"/>
                <a:cs typeface="Roboto Light"/>
                <a:sym typeface="Roboto Light"/>
              </a:rPr>
              <a:t>Attack Characterization</a:t>
            </a:r>
            <a:endParaRPr sz="4533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54" name="Google Shape;1154;p64"/>
          <p:cNvSpPr txBox="1"/>
          <p:nvPr/>
        </p:nvSpPr>
        <p:spPr>
          <a:xfrm>
            <a:off x="11477033" y="6609600"/>
            <a:ext cx="349200" cy="1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121900" anchor="t" anchorCtr="0">
            <a:noAutofit/>
          </a:bodyPr>
          <a:lstStyle/>
          <a:p>
            <a:pPr algn="r"/>
            <a:fld id="{00000000-1234-1234-1234-123412341234}" type="slidenum">
              <a:rPr lang="en" sz="800"/>
              <a:pPr algn="r"/>
              <a:t>18</a:t>
            </a:fld>
            <a:endParaRPr sz="8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65"/>
          <p:cNvSpPr txBox="1">
            <a:spLocks noGrp="1"/>
          </p:cNvSpPr>
          <p:nvPr>
            <p:ph type="title"/>
          </p:nvPr>
        </p:nvSpPr>
        <p:spPr>
          <a:xfrm>
            <a:off x="349656" y="0"/>
            <a:ext cx="11858743" cy="711600"/>
          </a:xfrm>
          <a:prstGeom prst="rect">
            <a:avLst/>
          </a:prstGeom>
        </p:spPr>
        <p:txBody>
          <a:bodyPr spcFirstLastPara="1" vert="horz" wrap="square" lIns="609600" tIns="243833" rIns="365733" bIns="121900" rtlCol="0" anchor="t" anchorCtr="0">
            <a:noAutofit/>
          </a:bodyPr>
          <a:lstStyle/>
          <a:p>
            <a:r>
              <a:rPr lang="en" dirty="0">
                <a:solidFill>
                  <a:schemeClr val="dk1"/>
                </a:solidFill>
              </a:rPr>
              <a:t>Analysis: Identifying the Port Scan</a:t>
            </a:r>
            <a:endParaRPr dirty="0"/>
          </a:p>
        </p:txBody>
      </p:sp>
      <p:sp>
        <p:nvSpPr>
          <p:cNvPr id="1160" name="Google Shape;1160;p65"/>
          <p:cNvSpPr txBox="1">
            <a:spLocks noGrp="1"/>
          </p:cNvSpPr>
          <p:nvPr>
            <p:ph type="subTitle" idx="1"/>
          </p:nvPr>
        </p:nvSpPr>
        <p:spPr>
          <a:xfrm>
            <a:off x="0" y="901300"/>
            <a:ext cx="5486400" cy="1692800"/>
          </a:xfrm>
          <a:prstGeom prst="rect">
            <a:avLst/>
          </a:prstGeom>
        </p:spPr>
        <p:txBody>
          <a:bodyPr spcFirstLastPara="1" vert="horz" wrap="square" lIns="609600" tIns="121900" rIns="609600" bIns="0" rtlCol="0" anchor="t" anchorCtr="0">
            <a:noAutofit/>
          </a:bodyPr>
          <a:lstStyle/>
          <a:p>
            <a:pPr marL="0" indent="0" algn="r"/>
            <a:r>
              <a:rPr lang="en" sz="1600" dirty="0"/>
              <a:t>Answer the following questions in bullet points under the screenshot if space allows. </a:t>
            </a:r>
            <a:br>
              <a:rPr lang="en" sz="1600" dirty="0"/>
            </a:br>
            <a:r>
              <a:rPr lang="en" sz="1600" dirty="0"/>
              <a:t>Otherwise, add the answers to speaker notes. </a:t>
            </a:r>
            <a:endParaRPr sz="1600" dirty="0"/>
          </a:p>
          <a:p>
            <a:pPr marL="0" indent="0" algn="r">
              <a:spcBef>
                <a:spcPts val="800"/>
              </a:spcBef>
              <a:spcAft>
                <a:spcPts val="800"/>
              </a:spcAft>
            </a:pPr>
            <a:endParaRPr sz="1600" dirty="0"/>
          </a:p>
        </p:txBody>
      </p:sp>
      <p:sp>
        <p:nvSpPr>
          <p:cNvPr id="1161" name="Google Shape;1161;p65"/>
          <p:cNvSpPr txBox="1">
            <a:spLocks noGrp="1"/>
          </p:cNvSpPr>
          <p:nvPr>
            <p:ph type="subTitle" idx="2"/>
          </p:nvPr>
        </p:nvSpPr>
        <p:spPr>
          <a:xfrm>
            <a:off x="-16400" y="6572597"/>
            <a:ext cx="10629200" cy="285337"/>
          </a:xfrm>
          <a:prstGeom prst="rect">
            <a:avLst/>
          </a:prstGeom>
        </p:spPr>
        <p:txBody>
          <a:bodyPr spcFirstLastPara="1" vert="horz" wrap="square" lIns="365733" tIns="60933" rIns="0" bIns="0" rtlCol="0" anchor="t" anchorCtr="0">
            <a:noAutofit/>
          </a:bodyPr>
          <a:lstStyle/>
          <a:p>
            <a:pPr marL="0" indent="0"/>
            <a:endParaRPr/>
          </a:p>
        </p:txBody>
      </p:sp>
      <p:sp>
        <p:nvSpPr>
          <p:cNvPr id="1162" name="Google Shape;1162;p65"/>
          <p:cNvSpPr/>
          <p:nvPr/>
        </p:nvSpPr>
        <p:spPr>
          <a:xfrm>
            <a:off x="489800" y="1957067"/>
            <a:ext cx="11212400" cy="3178800"/>
          </a:xfrm>
          <a:prstGeom prst="rect">
            <a:avLst/>
          </a:prstGeom>
          <a:solidFill>
            <a:srgbClr val="1D8BE6">
              <a:alpha val="1453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>
              <a:buClr>
                <a:schemeClr val="dk1"/>
              </a:buClr>
              <a:buSzPts val="1100"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[Insert Here]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algn="ctr">
              <a:buClr>
                <a:schemeClr val="dk1"/>
              </a:buClr>
              <a:buSzPts val="1100"/>
            </a:pPr>
            <a:r>
              <a:rPr lang="en" sz="2400">
                <a:latin typeface="Roboto"/>
                <a:ea typeface="Roboto"/>
                <a:cs typeface="Roboto"/>
                <a:sym typeface="Roboto"/>
              </a:rPr>
              <a:t>Include a screenshot of Kibana logs depicting the port scan. 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63" name="Google Shape;1163;p65"/>
          <p:cNvSpPr txBox="1">
            <a:spLocks noGrp="1"/>
          </p:cNvSpPr>
          <p:nvPr>
            <p:ph type="subTitle" idx="1"/>
          </p:nvPr>
        </p:nvSpPr>
        <p:spPr>
          <a:xfrm>
            <a:off x="349657" y="5419664"/>
            <a:ext cx="10629200" cy="1295600"/>
          </a:xfrm>
          <a:prstGeom prst="rect">
            <a:avLst/>
          </a:prstGeom>
        </p:spPr>
        <p:txBody>
          <a:bodyPr spcFirstLastPara="1" vert="horz" wrap="square" lIns="609600" tIns="121900" rIns="609600" bIns="0" rtlCol="0" anchor="t" anchorCtr="0">
            <a:noAutofit/>
          </a:bodyPr>
          <a:lstStyle/>
          <a:p>
            <a:pPr marL="426709" indent="-223514">
              <a:buSzPts val="1200"/>
              <a:buChar char="●"/>
            </a:pPr>
            <a:r>
              <a:rPr lang="en" sz="1600" dirty="0"/>
              <a:t>Port scan occur</a:t>
            </a:r>
            <a:r>
              <a:rPr lang="en-US" sz="1600" dirty="0"/>
              <a:t>r</a:t>
            </a:r>
            <a:r>
              <a:rPr lang="en" sz="1600" dirty="0"/>
              <a:t>ed on July 30</a:t>
            </a:r>
            <a:r>
              <a:rPr lang="en" sz="1600" baseline="30000" dirty="0"/>
              <a:t>th</a:t>
            </a:r>
            <a:r>
              <a:rPr lang="en" sz="1600" dirty="0"/>
              <a:t> from 3:00:00 - 3:30:40</a:t>
            </a:r>
            <a:endParaRPr sz="1600" dirty="0"/>
          </a:p>
          <a:p>
            <a:pPr marL="426709" indent="-223514">
              <a:buSzPts val="1200"/>
              <a:buChar char="●"/>
            </a:pPr>
            <a:r>
              <a:rPr lang="en" sz="1600" dirty="0"/>
              <a:t>128,026 packets are sent from 192.168.1.90</a:t>
            </a:r>
            <a:endParaRPr sz="1600" dirty="0"/>
          </a:p>
        </p:txBody>
      </p:sp>
      <p:pic>
        <p:nvPicPr>
          <p:cNvPr id="1164" name="Google Shape;1164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5067" y="1113517"/>
            <a:ext cx="566268" cy="441633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B1A9DAE-F39E-4BF2-9747-19AC01B5EF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00" y="1309266"/>
            <a:ext cx="12192000" cy="41254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C16DE59-CDC2-4982-AAD7-634D0A4A4C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9801" y="882201"/>
            <a:ext cx="5778500" cy="5207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05A004E-8B09-4ABF-80C0-0C3E0D11E7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846" y="25615"/>
            <a:ext cx="667812" cy="78923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55"/>
          <p:cNvSpPr txBox="1">
            <a:spLocks noGrp="1"/>
          </p:cNvSpPr>
          <p:nvPr>
            <p:ph type="title"/>
          </p:nvPr>
        </p:nvSpPr>
        <p:spPr>
          <a:xfrm>
            <a:off x="-16400" y="0"/>
            <a:ext cx="12224800" cy="711600"/>
          </a:xfrm>
          <a:prstGeom prst="rect">
            <a:avLst/>
          </a:prstGeom>
        </p:spPr>
        <p:txBody>
          <a:bodyPr spcFirstLastPara="1" vert="horz" wrap="square" lIns="609600" tIns="243833" rIns="365733" bIns="121900" rtlCol="0" anchor="t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">
                <a:solidFill>
                  <a:schemeClr val="dk1"/>
                </a:solidFill>
              </a:rPr>
              <a:t>Table of Contents</a:t>
            </a:r>
            <a:endParaRPr>
              <a:solidFill>
                <a:schemeClr val="dk1"/>
              </a:solidFill>
            </a:endParaRPr>
          </a:p>
          <a:p>
            <a:endParaRPr/>
          </a:p>
        </p:txBody>
      </p:sp>
      <p:sp>
        <p:nvSpPr>
          <p:cNvPr id="1025" name="Google Shape;1025;p55"/>
          <p:cNvSpPr txBox="1">
            <a:spLocks noGrp="1"/>
          </p:cNvSpPr>
          <p:nvPr>
            <p:ph type="subTitle" idx="1"/>
          </p:nvPr>
        </p:nvSpPr>
        <p:spPr>
          <a:xfrm>
            <a:off x="0" y="901300"/>
            <a:ext cx="12192000" cy="486400"/>
          </a:xfrm>
          <a:prstGeom prst="rect">
            <a:avLst/>
          </a:prstGeom>
        </p:spPr>
        <p:txBody>
          <a:bodyPr spcFirstLastPara="1" vert="horz" wrap="square" lIns="609600" tIns="121900" rIns="609600" bIns="0" rtlCol="0" anchor="t" anchorCtr="0">
            <a:noAutofit/>
          </a:bodyPr>
          <a:lstStyle/>
          <a:p>
            <a:pPr marL="0" indent="0"/>
            <a:r>
              <a:rPr lang="en">
                <a:solidFill>
                  <a:schemeClr val="dk1"/>
                </a:solidFill>
              </a:rPr>
              <a:t>This document contains the following sections:</a:t>
            </a:r>
            <a:endParaRPr/>
          </a:p>
        </p:txBody>
      </p:sp>
      <p:sp>
        <p:nvSpPr>
          <p:cNvPr id="1026" name="Google Shape;1026;p55"/>
          <p:cNvSpPr txBox="1">
            <a:spLocks noGrp="1"/>
          </p:cNvSpPr>
          <p:nvPr>
            <p:ph type="subTitle" idx="2"/>
          </p:nvPr>
        </p:nvSpPr>
        <p:spPr>
          <a:xfrm>
            <a:off x="-16400" y="6555533"/>
            <a:ext cx="10629200" cy="302400"/>
          </a:xfrm>
          <a:prstGeom prst="rect">
            <a:avLst/>
          </a:prstGeom>
        </p:spPr>
        <p:txBody>
          <a:bodyPr spcFirstLastPara="1" vert="horz" wrap="square" lIns="365733" tIns="60933" rIns="0" bIns="0" rtlCol="0" anchor="t" anchorCtr="0">
            <a:noAutofit/>
          </a:bodyPr>
          <a:lstStyle/>
          <a:p>
            <a:pPr marL="0" indent="0"/>
            <a:endParaRPr/>
          </a:p>
        </p:txBody>
      </p:sp>
      <p:sp>
        <p:nvSpPr>
          <p:cNvPr id="1027" name="Google Shape;1027;p55"/>
          <p:cNvSpPr/>
          <p:nvPr/>
        </p:nvSpPr>
        <p:spPr>
          <a:xfrm>
            <a:off x="1803400" y="1838433"/>
            <a:ext cx="10022800" cy="828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grpSp>
        <p:nvGrpSpPr>
          <p:cNvPr id="1028" name="Google Shape;1028;p55"/>
          <p:cNvGrpSpPr/>
          <p:nvPr/>
        </p:nvGrpSpPr>
        <p:grpSpPr>
          <a:xfrm>
            <a:off x="609601" y="1838417"/>
            <a:ext cx="1035852" cy="828400"/>
            <a:chOff x="457200" y="1378813"/>
            <a:chExt cx="776889" cy="621300"/>
          </a:xfrm>
        </p:grpSpPr>
        <p:sp>
          <p:nvSpPr>
            <p:cNvPr id="1029" name="Google Shape;1029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" sz="4000">
                  <a:latin typeface="Roboto"/>
                  <a:ea typeface="Roboto"/>
                  <a:cs typeface="Roboto"/>
                  <a:sym typeface="Roboto"/>
                </a:rPr>
                <a:t>01</a:t>
              </a:r>
              <a:endParaRPr sz="4000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30" name="Google Shape;1030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1031" name="Google Shape;1031;p55"/>
          <p:cNvGrpSpPr/>
          <p:nvPr/>
        </p:nvGrpSpPr>
        <p:grpSpPr>
          <a:xfrm>
            <a:off x="609601" y="2971633"/>
            <a:ext cx="1035852" cy="828400"/>
            <a:chOff x="457200" y="1378813"/>
            <a:chExt cx="776889" cy="621300"/>
          </a:xfrm>
        </p:grpSpPr>
        <p:sp>
          <p:nvSpPr>
            <p:cNvPr id="1032" name="Google Shape;1032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" sz="4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02</a:t>
              </a:r>
              <a:endParaRPr sz="4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33" name="Google Shape;1033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1034" name="Google Shape;1034;p55"/>
          <p:cNvGrpSpPr/>
          <p:nvPr/>
        </p:nvGrpSpPr>
        <p:grpSpPr>
          <a:xfrm>
            <a:off x="609601" y="4098467"/>
            <a:ext cx="1035852" cy="828400"/>
            <a:chOff x="457200" y="1378813"/>
            <a:chExt cx="776889" cy="621300"/>
          </a:xfrm>
        </p:grpSpPr>
        <p:sp>
          <p:nvSpPr>
            <p:cNvPr id="1035" name="Google Shape;1035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3D85C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" sz="4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03</a:t>
              </a:r>
              <a:endParaRPr sz="4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36" name="Google Shape;1036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3D85C6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1037" name="Google Shape;1037;p55"/>
          <p:cNvGrpSpPr/>
          <p:nvPr/>
        </p:nvGrpSpPr>
        <p:grpSpPr>
          <a:xfrm>
            <a:off x="609601" y="5231667"/>
            <a:ext cx="1035852" cy="828400"/>
            <a:chOff x="457200" y="1378813"/>
            <a:chExt cx="776889" cy="621300"/>
          </a:xfrm>
        </p:grpSpPr>
        <p:sp>
          <p:nvSpPr>
            <p:cNvPr id="1038" name="Google Shape;1038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" sz="40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04</a:t>
              </a:r>
              <a:endParaRPr sz="4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39" name="Google Shape;1039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1040" name="Google Shape;1040;p55"/>
          <p:cNvSpPr txBox="1"/>
          <p:nvPr/>
        </p:nvSpPr>
        <p:spPr>
          <a:xfrm>
            <a:off x="-16600" y="1838433"/>
            <a:ext cx="12224800" cy="8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72633" tIns="0" rIns="609600" bIns="0" anchor="ctr" anchorCtr="0">
            <a:noAutofit/>
          </a:bodyPr>
          <a:lstStyle/>
          <a:p>
            <a:pPr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" sz="24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Network Topology</a:t>
            </a:r>
            <a:endParaRPr sz="24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1" name="Google Shape;1041;p55"/>
          <p:cNvSpPr/>
          <p:nvPr/>
        </p:nvSpPr>
        <p:spPr>
          <a:xfrm>
            <a:off x="1803400" y="2974848"/>
            <a:ext cx="10022800" cy="828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042" name="Google Shape;1042;p55"/>
          <p:cNvSpPr/>
          <p:nvPr/>
        </p:nvSpPr>
        <p:spPr>
          <a:xfrm>
            <a:off x="1803400" y="4098467"/>
            <a:ext cx="10022800" cy="828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043" name="Google Shape;1043;p55"/>
          <p:cNvSpPr/>
          <p:nvPr/>
        </p:nvSpPr>
        <p:spPr>
          <a:xfrm>
            <a:off x="1803400" y="5225300"/>
            <a:ext cx="10022800" cy="828400"/>
          </a:xfrm>
          <a:prstGeom prst="roundRect">
            <a:avLst>
              <a:gd name="adj" fmla="val 16667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044" name="Google Shape;1044;p55"/>
          <p:cNvSpPr txBox="1"/>
          <p:nvPr/>
        </p:nvSpPr>
        <p:spPr>
          <a:xfrm>
            <a:off x="-16567" y="2978067"/>
            <a:ext cx="12224800" cy="8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72633" tIns="0" rIns="609600" bIns="0" anchor="ctr" anchorCtr="0">
            <a:noAutofit/>
          </a:bodyPr>
          <a:lstStyle/>
          <a:p>
            <a:pPr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" sz="24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Red Team</a:t>
            </a:r>
            <a:r>
              <a:rPr lang="en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Security Assessment</a:t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5" name="Google Shape;1045;p55"/>
          <p:cNvSpPr txBox="1"/>
          <p:nvPr/>
        </p:nvSpPr>
        <p:spPr>
          <a:xfrm>
            <a:off x="200" y="4101700"/>
            <a:ext cx="12224800" cy="8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72633" tIns="0" rIns="609600" bIns="0" anchor="ctr" anchorCtr="0">
            <a:noAutofit/>
          </a:bodyPr>
          <a:lstStyle/>
          <a:p>
            <a:pPr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" sz="24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Blue Team</a:t>
            </a:r>
            <a:r>
              <a:rPr lang="en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Log Analysis and Attack Characterization</a:t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6" name="Google Shape;1046;p55"/>
          <p:cNvSpPr txBox="1"/>
          <p:nvPr/>
        </p:nvSpPr>
        <p:spPr>
          <a:xfrm>
            <a:off x="-16400" y="5225300"/>
            <a:ext cx="12224800" cy="8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072633" tIns="0" rIns="609600" bIns="0" anchor="ctr" anchorCtr="0">
            <a:noAutofit/>
          </a:bodyPr>
          <a:lstStyle/>
          <a:p>
            <a:pPr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" sz="24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Hardening</a:t>
            </a:r>
            <a:r>
              <a:rPr lang="en" sz="2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Proposed Alarms and Mitigation Strategies</a:t>
            </a:r>
            <a:endParaRPr sz="2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9" name="Google Shape;1169;p66"/>
          <p:cNvSpPr txBox="1">
            <a:spLocks noGrp="1"/>
          </p:cNvSpPr>
          <p:nvPr>
            <p:ph type="title"/>
          </p:nvPr>
        </p:nvSpPr>
        <p:spPr>
          <a:xfrm>
            <a:off x="335280" y="0"/>
            <a:ext cx="11873120" cy="711600"/>
          </a:xfrm>
          <a:prstGeom prst="rect">
            <a:avLst/>
          </a:prstGeom>
        </p:spPr>
        <p:txBody>
          <a:bodyPr spcFirstLastPara="1" vert="horz" wrap="square" lIns="609600" tIns="243833" rIns="365733" bIns="121900" rtlCol="0" anchor="t" anchorCtr="0">
            <a:noAutofit/>
          </a:bodyPr>
          <a:lstStyle/>
          <a:p>
            <a:r>
              <a:rPr lang="en" dirty="0">
                <a:solidFill>
                  <a:schemeClr val="dk1"/>
                </a:solidFill>
              </a:rPr>
              <a:t>Analysis: Finding the Request for the Hidden Directory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1170" name="Google Shape;1170;p66"/>
          <p:cNvSpPr txBox="1">
            <a:spLocks noGrp="1"/>
          </p:cNvSpPr>
          <p:nvPr>
            <p:ph type="subTitle" idx="1"/>
          </p:nvPr>
        </p:nvSpPr>
        <p:spPr>
          <a:xfrm>
            <a:off x="0" y="901300"/>
            <a:ext cx="5486400" cy="1692800"/>
          </a:xfrm>
          <a:prstGeom prst="rect">
            <a:avLst/>
          </a:prstGeom>
        </p:spPr>
        <p:txBody>
          <a:bodyPr spcFirstLastPara="1" vert="horz" wrap="square" lIns="609600" tIns="121900" rIns="609600" bIns="0" rtlCol="0" anchor="t" anchorCtr="0">
            <a:noAutofit/>
          </a:bodyPr>
          <a:lstStyle/>
          <a:p>
            <a:pPr marL="0" indent="0" algn="r"/>
            <a:r>
              <a:rPr lang="en" sz="1600" dirty="0"/>
              <a:t>Answer the following questions in bullet points under the screenshot if space allows. </a:t>
            </a:r>
            <a:br>
              <a:rPr lang="en" sz="1600" dirty="0"/>
            </a:br>
            <a:r>
              <a:rPr lang="en" sz="1600" dirty="0"/>
              <a:t>Otherwise, add the answers to speaker notes. </a:t>
            </a:r>
            <a:endParaRPr sz="1600" dirty="0"/>
          </a:p>
          <a:p>
            <a:pPr marL="0" indent="0" algn="r">
              <a:spcBef>
                <a:spcPts val="800"/>
              </a:spcBef>
              <a:spcAft>
                <a:spcPts val="800"/>
              </a:spcAft>
            </a:pPr>
            <a:endParaRPr sz="1600" dirty="0"/>
          </a:p>
        </p:txBody>
      </p:sp>
      <p:sp>
        <p:nvSpPr>
          <p:cNvPr id="1171" name="Google Shape;1171;p66"/>
          <p:cNvSpPr txBox="1">
            <a:spLocks noGrp="1"/>
          </p:cNvSpPr>
          <p:nvPr>
            <p:ph type="subTitle" idx="2"/>
          </p:nvPr>
        </p:nvSpPr>
        <p:spPr>
          <a:xfrm>
            <a:off x="-16400" y="6555533"/>
            <a:ext cx="10629200" cy="302400"/>
          </a:xfrm>
          <a:prstGeom prst="rect">
            <a:avLst/>
          </a:prstGeom>
        </p:spPr>
        <p:txBody>
          <a:bodyPr spcFirstLastPara="1" vert="horz" wrap="square" lIns="365733" tIns="60933" rIns="0" bIns="0" rtlCol="0" anchor="t" anchorCtr="0">
            <a:noAutofit/>
          </a:bodyPr>
          <a:lstStyle/>
          <a:p>
            <a:pPr marL="0" indent="0"/>
            <a:endParaRPr/>
          </a:p>
        </p:txBody>
      </p:sp>
      <p:sp>
        <p:nvSpPr>
          <p:cNvPr id="1172" name="Google Shape;1172;p66"/>
          <p:cNvSpPr/>
          <p:nvPr/>
        </p:nvSpPr>
        <p:spPr>
          <a:xfrm>
            <a:off x="489800" y="1957067"/>
            <a:ext cx="11212400" cy="3178800"/>
          </a:xfrm>
          <a:prstGeom prst="rect">
            <a:avLst/>
          </a:prstGeom>
          <a:solidFill>
            <a:srgbClr val="1D8BE6">
              <a:alpha val="1453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 dirty="0">
                <a:latin typeface="Roboto"/>
                <a:ea typeface="Roboto"/>
                <a:cs typeface="Roboto"/>
                <a:sym typeface="Roboto"/>
              </a:rPr>
              <a:t>[Insert Here]</a:t>
            </a:r>
            <a:endParaRPr sz="2400" dirty="0">
              <a:latin typeface="Roboto"/>
              <a:ea typeface="Roboto"/>
              <a:cs typeface="Roboto"/>
              <a:sym typeface="Roboto"/>
            </a:endParaRPr>
          </a:p>
          <a:p>
            <a:pPr algn="ctr"/>
            <a:r>
              <a:rPr lang="en" sz="2400" dirty="0">
                <a:latin typeface="Roboto"/>
                <a:ea typeface="Roboto"/>
                <a:cs typeface="Roboto"/>
                <a:sym typeface="Roboto"/>
              </a:rPr>
              <a:t>Include a screenshot of Kibana logs depicting the request for the hidden directory. </a:t>
            </a:r>
            <a:endParaRPr sz="24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73" name="Google Shape;1173;p66"/>
          <p:cNvSpPr txBox="1">
            <a:spLocks noGrp="1"/>
          </p:cNvSpPr>
          <p:nvPr>
            <p:ph type="subTitle" idx="1"/>
          </p:nvPr>
        </p:nvSpPr>
        <p:spPr>
          <a:xfrm>
            <a:off x="1153049" y="5193200"/>
            <a:ext cx="10629199" cy="1295600"/>
          </a:xfrm>
          <a:prstGeom prst="rect">
            <a:avLst/>
          </a:prstGeom>
        </p:spPr>
        <p:txBody>
          <a:bodyPr spcFirstLastPara="1" vert="horz" wrap="square" lIns="609600" tIns="121900" rIns="609600" bIns="0" rtlCol="0" anchor="t" anchorCtr="0">
            <a:noAutofit/>
          </a:bodyPr>
          <a:lstStyle/>
          <a:p>
            <a:pPr marL="426709" indent="-223514">
              <a:buSzPts val="1200"/>
              <a:buChar char="●"/>
            </a:pPr>
            <a:r>
              <a:rPr lang="en" sz="1600" dirty="0"/>
              <a:t>Request occur</a:t>
            </a:r>
            <a:r>
              <a:rPr lang="en-US" sz="1600" dirty="0"/>
              <a:t>r</a:t>
            </a:r>
            <a:r>
              <a:rPr lang="en" sz="1600" dirty="0"/>
              <a:t>ed on July 30</a:t>
            </a:r>
            <a:r>
              <a:rPr lang="en" sz="1600" baseline="30000" dirty="0"/>
              <a:t>th</a:t>
            </a:r>
            <a:r>
              <a:rPr lang="en" sz="1600" dirty="0"/>
              <a:t> @ 00:35:00 </a:t>
            </a:r>
          </a:p>
          <a:p>
            <a:pPr marL="426709" indent="-223514">
              <a:buSzPts val="1200"/>
              <a:buChar char="●"/>
            </a:pPr>
            <a:r>
              <a:rPr lang="en" sz="1600" dirty="0"/>
              <a:t>15,797 requests were made</a:t>
            </a:r>
            <a:endParaRPr sz="1600" dirty="0"/>
          </a:p>
          <a:p>
            <a:pPr marL="426709" indent="-223514">
              <a:buSzPts val="1200"/>
              <a:buChar char="●"/>
            </a:pPr>
            <a:r>
              <a:rPr lang="en" sz="1600" dirty="0"/>
              <a:t>company_folders/secret_folder files were requested. </a:t>
            </a:r>
          </a:p>
        </p:txBody>
      </p:sp>
      <p:pic>
        <p:nvPicPr>
          <p:cNvPr id="1174" name="Google Shape;1174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149" y="5550130"/>
            <a:ext cx="566268" cy="441633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FAAC8F5-83F1-46BB-B124-223F9DFFF9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6399" y="1202382"/>
            <a:ext cx="6855004" cy="368363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59809F0-563B-44D1-B34A-0FA9F3E45F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1793" y="884931"/>
            <a:ext cx="6245855" cy="31745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063D1E1-5129-404E-9B51-E3DF64824D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5005" y="1202382"/>
            <a:ext cx="4847196" cy="368363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F41B117-64C1-4757-826B-7255039B859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846" y="25615"/>
            <a:ext cx="667812" cy="789232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9" name="Google Shape;1179;p67"/>
          <p:cNvSpPr txBox="1">
            <a:spLocks noGrp="1"/>
          </p:cNvSpPr>
          <p:nvPr>
            <p:ph type="title"/>
          </p:nvPr>
        </p:nvSpPr>
        <p:spPr>
          <a:xfrm>
            <a:off x="182880" y="0"/>
            <a:ext cx="12025520" cy="711600"/>
          </a:xfrm>
          <a:prstGeom prst="rect">
            <a:avLst/>
          </a:prstGeom>
        </p:spPr>
        <p:txBody>
          <a:bodyPr spcFirstLastPara="1" vert="horz" wrap="square" lIns="609600" tIns="243833" rIns="365733" bIns="121900" rtlCol="0" anchor="t" anchorCtr="0">
            <a:noAutofit/>
          </a:bodyPr>
          <a:lstStyle/>
          <a:p>
            <a:r>
              <a:rPr lang="en" dirty="0">
                <a:solidFill>
                  <a:schemeClr val="dk1"/>
                </a:solidFill>
              </a:rPr>
              <a:t>Analysis: Uncovering the Brute Force Attack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1180" name="Google Shape;1180;p67"/>
          <p:cNvSpPr txBox="1">
            <a:spLocks noGrp="1"/>
          </p:cNvSpPr>
          <p:nvPr>
            <p:ph type="subTitle" idx="1"/>
          </p:nvPr>
        </p:nvSpPr>
        <p:spPr>
          <a:xfrm>
            <a:off x="0" y="901300"/>
            <a:ext cx="5486400" cy="1692800"/>
          </a:xfrm>
          <a:prstGeom prst="rect">
            <a:avLst/>
          </a:prstGeom>
        </p:spPr>
        <p:txBody>
          <a:bodyPr spcFirstLastPara="1" vert="horz" wrap="square" lIns="609600" tIns="121900" rIns="609600" bIns="0" rtlCol="0" anchor="t" anchorCtr="0">
            <a:noAutofit/>
          </a:bodyPr>
          <a:lstStyle/>
          <a:p>
            <a:pPr marL="0" indent="0" algn="r"/>
            <a:r>
              <a:rPr lang="en" sz="1600"/>
              <a:t>Answer the following questions in bullet points under the screenshot if space allows. </a:t>
            </a:r>
            <a:br>
              <a:rPr lang="en" sz="1600"/>
            </a:br>
            <a:r>
              <a:rPr lang="en" sz="1600"/>
              <a:t>Otherwise, add the answers to speaker notes. </a:t>
            </a:r>
            <a:endParaRPr sz="1600"/>
          </a:p>
          <a:p>
            <a:pPr marL="0" indent="0" algn="r">
              <a:spcBef>
                <a:spcPts val="800"/>
              </a:spcBef>
              <a:spcAft>
                <a:spcPts val="800"/>
              </a:spcAft>
            </a:pPr>
            <a:endParaRPr sz="1600"/>
          </a:p>
        </p:txBody>
      </p:sp>
      <p:sp>
        <p:nvSpPr>
          <p:cNvPr id="1181" name="Google Shape;1181;p67"/>
          <p:cNvSpPr txBox="1">
            <a:spLocks noGrp="1"/>
          </p:cNvSpPr>
          <p:nvPr>
            <p:ph type="subTitle" idx="2"/>
          </p:nvPr>
        </p:nvSpPr>
        <p:spPr>
          <a:xfrm>
            <a:off x="-16400" y="6555533"/>
            <a:ext cx="10629200" cy="302400"/>
          </a:xfrm>
          <a:prstGeom prst="rect">
            <a:avLst/>
          </a:prstGeom>
        </p:spPr>
        <p:txBody>
          <a:bodyPr spcFirstLastPara="1" vert="horz" wrap="square" lIns="365733" tIns="60933" rIns="0" bIns="0" rtlCol="0" anchor="t" anchorCtr="0">
            <a:noAutofit/>
          </a:bodyPr>
          <a:lstStyle/>
          <a:p>
            <a:pPr marL="0" indent="0"/>
            <a:endParaRPr/>
          </a:p>
        </p:txBody>
      </p:sp>
      <p:sp>
        <p:nvSpPr>
          <p:cNvPr id="1182" name="Google Shape;1182;p67"/>
          <p:cNvSpPr/>
          <p:nvPr/>
        </p:nvSpPr>
        <p:spPr>
          <a:xfrm>
            <a:off x="489800" y="1957067"/>
            <a:ext cx="11212400" cy="3178800"/>
          </a:xfrm>
          <a:prstGeom prst="rect">
            <a:avLst/>
          </a:prstGeom>
          <a:solidFill>
            <a:srgbClr val="1D8BE6">
              <a:alpha val="1453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>
                <a:latin typeface="Roboto"/>
                <a:ea typeface="Roboto"/>
                <a:cs typeface="Roboto"/>
                <a:sym typeface="Roboto"/>
              </a:rPr>
              <a:t>[Insert Here]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  <a:p>
            <a:pPr algn="ctr"/>
            <a:r>
              <a:rPr lang="en" sz="2400">
                <a:latin typeface="Roboto"/>
                <a:ea typeface="Roboto"/>
                <a:cs typeface="Roboto"/>
                <a:sym typeface="Roboto"/>
              </a:rPr>
              <a:t>Include a screenshot of Kibana logs depicting the brute force attack.  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83" name="Google Shape;1183;p67"/>
          <p:cNvSpPr txBox="1">
            <a:spLocks noGrp="1"/>
          </p:cNvSpPr>
          <p:nvPr>
            <p:ph type="subTitle" idx="1"/>
          </p:nvPr>
        </p:nvSpPr>
        <p:spPr>
          <a:xfrm>
            <a:off x="1341341" y="5173745"/>
            <a:ext cx="7721600" cy="1295600"/>
          </a:xfrm>
          <a:prstGeom prst="rect">
            <a:avLst/>
          </a:prstGeom>
        </p:spPr>
        <p:txBody>
          <a:bodyPr spcFirstLastPara="1" vert="horz" wrap="square" lIns="609600" tIns="121900" rIns="609600" bIns="0" rtlCol="0" anchor="t" anchorCtr="0">
            <a:noAutofit/>
          </a:bodyPr>
          <a:lstStyle/>
          <a:p>
            <a:pPr marL="426709" indent="-223514">
              <a:buSzPts val="1200"/>
              <a:buChar char="●"/>
            </a:pPr>
            <a:r>
              <a:rPr lang="en" sz="1600" dirty="0"/>
              <a:t>128,026 requests were made in the attack</a:t>
            </a:r>
            <a:endParaRPr sz="1600" dirty="0"/>
          </a:p>
          <a:p>
            <a:pPr marL="426709" indent="-223514">
              <a:buSzPts val="1200"/>
              <a:buChar char="●"/>
            </a:pPr>
            <a:r>
              <a:rPr lang="en-US" sz="1600" dirty="0"/>
              <a:t>15,797 requests were made before the attacker cracked the password.</a:t>
            </a:r>
            <a:endParaRPr sz="1600" dirty="0"/>
          </a:p>
        </p:txBody>
      </p:sp>
      <p:pic>
        <p:nvPicPr>
          <p:cNvPr id="1184" name="Google Shape;1184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8207" y="5431449"/>
            <a:ext cx="566268" cy="4416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DEE769E-6123-4C23-89F3-3EABBBA920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67" y="1318003"/>
            <a:ext cx="12192000" cy="381786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96DF0C0-79D9-4B16-81B6-5E0C0696D8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67" y="869000"/>
            <a:ext cx="9906000" cy="533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5A2968D-748F-4C9A-AD6A-B75BFB53D5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846" y="25615"/>
            <a:ext cx="667812" cy="789232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68"/>
          <p:cNvSpPr txBox="1">
            <a:spLocks noGrp="1"/>
          </p:cNvSpPr>
          <p:nvPr>
            <p:ph type="title"/>
          </p:nvPr>
        </p:nvSpPr>
        <p:spPr>
          <a:xfrm>
            <a:off x="152400" y="0"/>
            <a:ext cx="12056000" cy="711600"/>
          </a:xfrm>
          <a:prstGeom prst="rect">
            <a:avLst/>
          </a:prstGeom>
        </p:spPr>
        <p:txBody>
          <a:bodyPr spcFirstLastPara="1" vert="horz" wrap="square" lIns="609600" tIns="243833" rIns="365733" bIns="121900" rtlCol="0" anchor="t" anchorCtr="0">
            <a:noAutofit/>
          </a:bodyPr>
          <a:lstStyle/>
          <a:p>
            <a:r>
              <a:rPr lang="en" dirty="0">
                <a:solidFill>
                  <a:schemeClr val="dk1"/>
                </a:solidFill>
              </a:rPr>
              <a:t>Analysis: Finding the WebDAV Connection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1190" name="Google Shape;1190;p68"/>
          <p:cNvSpPr txBox="1">
            <a:spLocks noGrp="1"/>
          </p:cNvSpPr>
          <p:nvPr>
            <p:ph type="subTitle" idx="1"/>
          </p:nvPr>
        </p:nvSpPr>
        <p:spPr>
          <a:xfrm>
            <a:off x="0" y="901300"/>
            <a:ext cx="5486400" cy="1692800"/>
          </a:xfrm>
          <a:prstGeom prst="rect">
            <a:avLst/>
          </a:prstGeom>
        </p:spPr>
        <p:txBody>
          <a:bodyPr spcFirstLastPara="1" vert="horz" wrap="square" lIns="609600" tIns="121900" rIns="609600" bIns="0" rtlCol="0" anchor="t" anchorCtr="0">
            <a:noAutofit/>
          </a:bodyPr>
          <a:lstStyle/>
          <a:p>
            <a:pPr marL="0" indent="0" algn="r"/>
            <a:r>
              <a:rPr lang="en" sz="1600"/>
              <a:t>Answer the following questions in bullet points under the screenshot if space allows. </a:t>
            </a:r>
            <a:br>
              <a:rPr lang="en" sz="1600"/>
            </a:br>
            <a:r>
              <a:rPr lang="en" sz="1600"/>
              <a:t>Otherwise, add the answers to speaker notes. </a:t>
            </a:r>
            <a:endParaRPr sz="1600"/>
          </a:p>
          <a:p>
            <a:pPr marL="0" indent="0" algn="r">
              <a:spcBef>
                <a:spcPts val="800"/>
              </a:spcBef>
              <a:spcAft>
                <a:spcPts val="800"/>
              </a:spcAft>
            </a:pPr>
            <a:endParaRPr sz="1600"/>
          </a:p>
        </p:txBody>
      </p:sp>
      <p:sp>
        <p:nvSpPr>
          <p:cNvPr id="1191" name="Google Shape;1191;p68"/>
          <p:cNvSpPr txBox="1">
            <a:spLocks noGrp="1"/>
          </p:cNvSpPr>
          <p:nvPr>
            <p:ph type="subTitle" idx="2"/>
          </p:nvPr>
        </p:nvSpPr>
        <p:spPr>
          <a:xfrm>
            <a:off x="-16400" y="6555533"/>
            <a:ext cx="10629200" cy="302400"/>
          </a:xfrm>
          <a:prstGeom prst="rect">
            <a:avLst/>
          </a:prstGeom>
        </p:spPr>
        <p:txBody>
          <a:bodyPr spcFirstLastPara="1" vert="horz" wrap="square" lIns="365733" tIns="60933" rIns="0" bIns="0" rtlCol="0" anchor="t" anchorCtr="0">
            <a:noAutofit/>
          </a:bodyPr>
          <a:lstStyle/>
          <a:p>
            <a:pPr marL="0" indent="0"/>
            <a:endParaRPr/>
          </a:p>
        </p:txBody>
      </p:sp>
      <p:sp>
        <p:nvSpPr>
          <p:cNvPr id="1192" name="Google Shape;1192;p68"/>
          <p:cNvSpPr/>
          <p:nvPr/>
        </p:nvSpPr>
        <p:spPr>
          <a:xfrm>
            <a:off x="489800" y="1957067"/>
            <a:ext cx="11212400" cy="3178800"/>
          </a:xfrm>
          <a:prstGeom prst="rect">
            <a:avLst/>
          </a:prstGeom>
          <a:solidFill>
            <a:srgbClr val="1D8BE6">
              <a:alpha val="1453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r>
              <a:rPr lang="en" sz="2400" dirty="0">
                <a:latin typeface="Roboto"/>
                <a:ea typeface="Roboto"/>
                <a:cs typeface="Roboto"/>
                <a:sym typeface="Roboto"/>
              </a:rPr>
              <a:t>[Insert Here]</a:t>
            </a:r>
            <a:endParaRPr sz="2400" dirty="0">
              <a:latin typeface="Roboto"/>
              <a:ea typeface="Roboto"/>
              <a:cs typeface="Roboto"/>
              <a:sym typeface="Roboto"/>
            </a:endParaRPr>
          </a:p>
          <a:p>
            <a:pPr algn="ctr"/>
            <a:r>
              <a:rPr lang="en" sz="2400" dirty="0">
                <a:latin typeface="Roboto"/>
                <a:ea typeface="Roboto"/>
                <a:cs typeface="Roboto"/>
                <a:sym typeface="Roboto"/>
              </a:rPr>
              <a:t>Add a screenshot of Kibana logs depicting the WebDAV connection.  </a:t>
            </a:r>
            <a:endParaRPr sz="24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93" name="Google Shape;1193;p68"/>
          <p:cNvSpPr txBox="1">
            <a:spLocks noGrp="1"/>
          </p:cNvSpPr>
          <p:nvPr>
            <p:ph type="subTitle" idx="1"/>
          </p:nvPr>
        </p:nvSpPr>
        <p:spPr>
          <a:xfrm>
            <a:off x="1432213" y="5266622"/>
            <a:ext cx="7721600" cy="969071"/>
          </a:xfrm>
          <a:prstGeom prst="rect">
            <a:avLst/>
          </a:prstGeom>
        </p:spPr>
        <p:txBody>
          <a:bodyPr spcFirstLastPara="1" vert="horz" wrap="square" lIns="609600" tIns="121900" rIns="609600" bIns="0" rtlCol="0" anchor="t" anchorCtr="0">
            <a:noAutofit/>
          </a:bodyPr>
          <a:lstStyle/>
          <a:p>
            <a:pPr marL="426709" indent="-223514">
              <a:buSzPts val="1200"/>
              <a:buChar char="●"/>
            </a:pPr>
            <a:r>
              <a:rPr lang="en" sz="1600" dirty="0"/>
              <a:t>106 requests were made to the webdav directory</a:t>
            </a:r>
            <a:endParaRPr sz="1600" dirty="0"/>
          </a:p>
          <a:p>
            <a:pPr marL="426709" indent="-223514">
              <a:buSzPts val="1200"/>
              <a:buChar char="●"/>
            </a:pPr>
            <a:r>
              <a:rPr lang="en-US" sz="1600" dirty="0"/>
              <a:t>S</a:t>
            </a:r>
            <a:r>
              <a:rPr lang="en" sz="1600" dirty="0"/>
              <a:t>hell.php files were requested</a:t>
            </a:r>
            <a:endParaRPr sz="1600" dirty="0"/>
          </a:p>
        </p:txBody>
      </p:sp>
      <p:pic>
        <p:nvPicPr>
          <p:cNvPr id="1194" name="Google Shape;1194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7999" y="5551420"/>
            <a:ext cx="566268" cy="4416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9026DDF-830D-4CFF-BFA4-CAAA254B95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74082"/>
            <a:ext cx="12192000" cy="39925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DB757B0-329A-49B8-AD6A-65569F7959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8114" y="864948"/>
            <a:ext cx="8775700" cy="50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5D35DCA-B076-4960-94B4-657F437F88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846" y="25615"/>
            <a:ext cx="667812" cy="789232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9" name="Google Shape;1199;p6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5764" y="386533"/>
            <a:ext cx="11460393" cy="6124819"/>
          </a:xfrm>
          <a:prstGeom prst="rect">
            <a:avLst/>
          </a:prstGeom>
          <a:noFill/>
          <a:ln>
            <a:noFill/>
          </a:ln>
        </p:spPr>
      </p:pic>
      <p:sp>
        <p:nvSpPr>
          <p:cNvPr id="1200" name="Google Shape;1200;p69"/>
          <p:cNvSpPr txBox="1">
            <a:spLocks noGrp="1"/>
          </p:cNvSpPr>
          <p:nvPr>
            <p:ph type="title"/>
          </p:nvPr>
        </p:nvSpPr>
        <p:spPr>
          <a:xfrm>
            <a:off x="365767" y="2175033"/>
            <a:ext cx="11460400" cy="2701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b="1" dirty="0"/>
              <a:t>Blue Team</a:t>
            </a:r>
            <a:endParaRPr b="1" dirty="0"/>
          </a:p>
          <a:p>
            <a:r>
              <a:rPr lang="en" sz="4533" dirty="0">
                <a:latin typeface="Roboto Light"/>
                <a:ea typeface="Roboto Light"/>
                <a:cs typeface="Roboto Light"/>
                <a:sym typeface="Roboto Light"/>
              </a:rPr>
              <a:t>Proposed Alarms and </a:t>
            </a:r>
            <a:br>
              <a:rPr lang="en" sz="4533" dirty="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4533" dirty="0">
                <a:latin typeface="Roboto Light"/>
                <a:ea typeface="Roboto Light"/>
                <a:cs typeface="Roboto Light"/>
                <a:sym typeface="Roboto Light"/>
              </a:rPr>
              <a:t>Mitigation Strategies</a:t>
            </a:r>
            <a:endParaRPr sz="4533" dirty="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01" name="Google Shape;1201;p69"/>
          <p:cNvSpPr txBox="1"/>
          <p:nvPr/>
        </p:nvSpPr>
        <p:spPr>
          <a:xfrm>
            <a:off x="11477033" y="6609600"/>
            <a:ext cx="349200" cy="1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121900" anchor="t" anchorCtr="0">
            <a:noAutofit/>
          </a:bodyPr>
          <a:lstStyle/>
          <a:p>
            <a:pPr algn="r"/>
            <a:fld id="{00000000-1234-1234-1234-123412341234}" type="slidenum">
              <a:rPr lang="en" sz="800"/>
              <a:pPr algn="r"/>
              <a:t>23</a:t>
            </a:fld>
            <a:endParaRPr sz="8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70"/>
          <p:cNvSpPr txBox="1">
            <a:spLocks noGrp="1"/>
          </p:cNvSpPr>
          <p:nvPr>
            <p:ph type="title"/>
          </p:nvPr>
        </p:nvSpPr>
        <p:spPr>
          <a:xfrm>
            <a:off x="-16400" y="0"/>
            <a:ext cx="12224800" cy="711600"/>
          </a:xfrm>
          <a:prstGeom prst="rect">
            <a:avLst/>
          </a:prstGeom>
        </p:spPr>
        <p:txBody>
          <a:bodyPr spcFirstLastPara="1" vert="horz" wrap="square" lIns="609600" tIns="243833" rIns="365733" bIns="121900" rtlCol="0" anchor="t" anchorCtr="0">
            <a:noAutofit/>
          </a:bodyPr>
          <a:lstStyle/>
          <a:p>
            <a:r>
              <a:rPr lang="en"/>
              <a:t>Mitigation: Blocking the Port Scan</a:t>
            </a:r>
            <a:endParaRPr/>
          </a:p>
        </p:txBody>
      </p:sp>
      <p:sp>
        <p:nvSpPr>
          <p:cNvPr id="1208" name="Google Shape;1208;p70"/>
          <p:cNvSpPr txBox="1">
            <a:spLocks noGrp="1"/>
          </p:cNvSpPr>
          <p:nvPr>
            <p:ph type="subTitle" idx="2"/>
          </p:nvPr>
        </p:nvSpPr>
        <p:spPr>
          <a:xfrm>
            <a:off x="-16400" y="2136600"/>
            <a:ext cx="5731200" cy="4068400"/>
          </a:xfrm>
          <a:prstGeom prst="rect">
            <a:avLst/>
          </a:prstGeom>
        </p:spPr>
        <p:txBody>
          <a:bodyPr spcFirstLastPara="1" vert="horz" wrap="square" lIns="609600" tIns="0" rIns="609600" bIns="0" rtlCol="0" anchor="t" anchorCtr="0">
            <a:noAutofit/>
          </a:bodyPr>
          <a:lstStyle/>
          <a:p>
            <a:r>
              <a:rPr lang="en-US" sz="1867" dirty="0"/>
              <a:t>Though useful, having alerts for every port scan is unrealistic.</a:t>
            </a:r>
          </a:p>
          <a:p>
            <a:pPr marL="0" indent="0"/>
            <a:r>
              <a:rPr lang="en-AU" sz="1867" dirty="0"/>
              <a:t>Setup a low-level alert for any port scanning, with a threshold of 10, and a severe alert for anything above 100. </a:t>
            </a:r>
          </a:p>
          <a:p>
            <a:pPr marL="0" indent="0"/>
            <a:r>
              <a:rPr lang="en-AU" sz="1867" dirty="0"/>
              <a:t>Have alerts for any use of Nmap.</a:t>
            </a:r>
            <a:endParaRPr sz="1867" dirty="0"/>
          </a:p>
          <a:p>
            <a:pPr marL="0" indent="0"/>
            <a:r>
              <a:rPr lang="en-AU" sz="1867" dirty="0"/>
              <a:t>Setup a critical alert for aggressive scans.</a:t>
            </a:r>
            <a:endParaRPr sz="1867" dirty="0"/>
          </a:p>
          <a:p>
            <a:pPr marL="0" indent="0"/>
            <a:endParaRPr sz="1867" dirty="0"/>
          </a:p>
        </p:txBody>
      </p:sp>
      <p:sp>
        <p:nvSpPr>
          <p:cNvPr id="1209" name="Google Shape;1209;p70"/>
          <p:cNvSpPr txBox="1">
            <a:spLocks noGrp="1"/>
          </p:cNvSpPr>
          <p:nvPr>
            <p:ph type="subTitle" idx="3"/>
          </p:nvPr>
        </p:nvSpPr>
        <p:spPr>
          <a:xfrm>
            <a:off x="5955733" y="2139600"/>
            <a:ext cx="5731200" cy="4402400"/>
          </a:xfrm>
          <a:prstGeom prst="rect">
            <a:avLst/>
          </a:prstGeom>
        </p:spPr>
        <p:txBody>
          <a:bodyPr spcFirstLastPara="1" vert="horz" wrap="square" lIns="609600" tIns="0" rIns="609600" bIns="0" rtlCol="0" anchor="t" anchorCtr="0">
            <a:noAutofit/>
          </a:bodyPr>
          <a:lstStyle/>
          <a:p>
            <a:pPr marL="0" indent="0"/>
            <a:r>
              <a:rPr lang="en-AU" sz="1867" dirty="0"/>
              <a:t>Whitelist known IPs and have the firewall block unauthorised IPs from scanning. </a:t>
            </a:r>
          </a:p>
          <a:p>
            <a:pPr marL="0" indent="0"/>
            <a:endParaRPr lang="en-AU" sz="1867" dirty="0"/>
          </a:p>
          <a:p>
            <a:pPr marL="0" indent="0"/>
            <a:r>
              <a:rPr lang="en-AU" sz="1867" dirty="0"/>
              <a:t>Schedule regular security checks on all ports. Close ports that don’t need to be open. Keep all services running in ports updated.</a:t>
            </a:r>
          </a:p>
          <a:p>
            <a:pPr marL="0" indent="0"/>
            <a:r>
              <a:rPr lang="en-AU" sz="1867" dirty="0"/>
              <a:t>Review IDS regularly, obfuscate and limit returned information, block the probes and host sweeps, rate-limit and slow down scans to thwart scan attempts and scan results.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4" name="Google Shape;1214;p71"/>
          <p:cNvSpPr txBox="1">
            <a:spLocks noGrp="1"/>
          </p:cNvSpPr>
          <p:nvPr>
            <p:ph type="title"/>
          </p:nvPr>
        </p:nvSpPr>
        <p:spPr>
          <a:xfrm>
            <a:off x="-16400" y="0"/>
            <a:ext cx="12224800" cy="711600"/>
          </a:xfrm>
          <a:prstGeom prst="rect">
            <a:avLst/>
          </a:prstGeom>
        </p:spPr>
        <p:txBody>
          <a:bodyPr spcFirstLastPara="1" vert="horz" wrap="square" lIns="609600" tIns="243833" rIns="365733" bIns="121900" rtlCol="0" anchor="t" anchorCtr="0">
            <a:noAutofit/>
          </a:bodyPr>
          <a:lstStyle/>
          <a:p>
            <a:r>
              <a:rPr lang="en"/>
              <a:t>Mitigation: Finding the Request for the Hidden Directory</a:t>
            </a:r>
            <a:endParaRPr/>
          </a:p>
        </p:txBody>
      </p:sp>
      <p:sp>
        <p:nvSpPr>
          <p:cNvPr id="1216" name="Google Shape;1216;p71"/>
          <p:cNvSpPr txBox="1">
            <a:spLocks noGrp="1"/>
          </p:cNvSpPr>
          <p:nvPr>
            <p:ph type="subTitle" idx="2"/>
          </p:nvPr>
        </p:nvSpPr>
        <p:spPr>
          <a:xfrm>
            <a:off x="0" y="2136600"/>
            <a:ext cx="5731200" cy="4402400"/>
          </a:xfrm>
          <a:prstGeom prst="rect">
            <a:avLst/>
          </a:prstGeom>
        </p:spPr>
        <p:txBody>
          <a:bodyPr spcFirstLastPara="1" vert="horz" wrap="square" lIns="609600" tIns="0" rIns="609600" bIns="0" rtlCol="0" anchor="t" anchorCtr="0">
            <a:noAutofit/>
          </a:bodyPr>
          <a:lstStyle/>
          <a:p>
            <a:pPr marL="0" indent="0"/>
            <a:r>
              <a:rPr lang="en" sz="1867" dirty="0"/>
              <a:t>Create 2 alerts.</a:t>
            </a:r>
          </a:p>
          <a:p>
            <a:pPr marL="0" indent="0"/>
            <a:r>
              <a:rPr lang="en" sz="1867" dirty="0"/>
              <a:t>1. A low-level alert for more than 3 password failures.</a:t>
            </a:r>
          </a:p>
          <a:p>
            <a:pPr marL="0" indent="0"/>
            <a:r>
              <a:rPr lang="en-AU" sz="1867" dirty="0"/>
              <a:t>2. Create a critical alert for more than 10 failures.</a:t>
            </a:r>
          </a:p>
          <a:p>
            <a:pPr marL="0" indent="0"/>
            <a:endParaRPr lang="en-AU" sz="1867" dirty="0"/>
          </a:p>
          <a:p>
            <a:pPr marL="0" indent="0"/>
            <a:r>
              <a:rPr lang="en-AU" sz="1867" dirty="0"/>
              <a:t>Create an alert for non-whitelisted IPs attempting to access the directory.</a:t>
            </a:r>
            <a:endParaRPr sz="1867" dirty="0"/>
          </a:p>
          <a:p>
            <a:pPr marL="0" indent="0"/>
            <a:endParaRPr sz="1867" dirty="0"/>
          </a:p>
        </p:txBody>
      </p:sp>
      <p:sp>
        <p:nvSpPr>
          <p:cNvPr id="1217" name="Google Shape;1217;p71"/>
          <p:cNvSpPr txBox="1">
            <a:spLocks noGrp="1"/>
          </p:cNvSpPr>
          <p:nvPr>
            <p:ph type="subTitle" idx="3"/>
          </p:nvPr>
        </p:nvSpPr>
        <p:spPr>
          <a:xfrm>
            <a:off x="5955733" y="1968017"/>
            <a:ext cx="5731200" cy="4402400"/>
          </a:xfrm>
          <a:prstGeom prst="rect">
            <a:avLst/>
          </a:prstGeom>
        </p:spPr>
        <p:txBody>
          <a:bodyPr spcFirstLastPara="1" vert="horz" wrap="square" lIns="609600" tIns="0" rIns="609600" bIns="0" rtlCol="0" anchor="t" anchorCtr="0">
            <a:noAutofit/>
          </a:bodyPr>
          <a:lstStyle/>
          <a:p>
            <a:pPr marL="0" indent="0"/>
            <a:r>
              <a:rPr lang="en-AU" sz="1867" dirty="0"/>
              <a:t>Set a timeout of 30min+ for more than 3 password failures, and that time increases with every failure. Blacklist the IP after 10 failed password attempts.</a:t>
            </a:r>
            <a:endParaRPr sz="1867" dirty="0"/>
          </a:p>
          <a:p>
            <a:pPr marL="0" indent="0"/>
            <a:r>
              <a:rPr lang="en-AU" sz="1867" dirty="0"/>
              <a:t>Increase password strength requirements to the directory (minimum length, mixture of upper case, lower case, numbers and special characters). </a:t>
            </a:r>
          </a:p>
          <a:p>
            <a:pPr marL="0" indent="0"/>
            <a:r>
              <a:rPr lang="en-AU" sz="1867" dirty="0"/>
              <a:t>Force a password reset every 3 months.</a:t>
            </a:r>
            <a:endParaRPr sz="1867" dirty="0"/>
          </a:p>
          <a:p>
            <a:pPr marL="0" indent="0"/>
            <a:r>
              <a:rPr lang="en-AU" sz="1867" dirty="0"/>
              <a:t>For privileged accounts create multi-factor authentication.</a:t>
            </a:r>
          </a:p>
          <a:p>
            <a:pPr marL="0" indent="0"/>
            <a:r>
              <a:rPr lang="en-AU" sz="1867" dirty="0"/>
              <a:t>Limit user access to the directory.</a:t>
            </a:r>
          </a:p>
          <a:p>
            <a:pPr marL="0" indent="0"/>
            <a:r>
              <a:rPr lang="en-AU" sz="1867" dirty="0"/>
              <a:t>Remove all reference to the hidden directory in the webserver.</a:t>
            </a:r>
            <a:endParaRPr sz="1867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" name="Google Shape;1222;p72"/>
          <p:cNvSpPr txBox="1">
            <a:spLocks noGrp="1"/>
          </p:cNvSpPr>
          <p:nvPr>
            <p:ph type="title"/>
          </p:nvPr>
        </p:nvSpPr>
        <p:spPr>
          <a:xfrm>
            <a:off x="-16400" y="0"/>
            <a:ext cx="12224800" cy="711600"/>
          </a:xfrm>
          <a:prstGeom prst="rect">
            <a:avLst/>
          </a:prstGeom>
        </p:spPr>
        <p:txBody>
          <a:bodyPr spcFirstLastPara="1" vert="horz" wrap="square" lIns="609600" tIns="243833" rIns="365733" bIns="121900" rtlCol="0" anchor="t" anchorCtr="0">
            <a:noAutofit/>
          </a:bodyPr>
          <a:lstStyle/>
          <a:p>
            <a:r>
              <a:rPr lang="en"/>
              <a:t>Mitigation: Preventing Brute Force Attacks</a:t>
            </a:r>
            <a:endParaRPr/>
          </a:p>
        </p:txBody>
      </p:sp>
      <p:sp>
        <p:nvSpPr>
          <p:cNvPr id="1224" name="Google Shape;1224;p72"/>
          <p:cNvSpPr txBox="1">
            <a:spLocks noGrp="1"/>
          </p:cNvSpPr>
          <p:nvPr>
            <p:ph type="subTitle" idx="2"/>
          </p:nvPr>
        </p:nvSpPr>
        <p:spPr>
          <a:xfrm>
            <a:off x="-16400" y="2136600"/>
            <a:ext cx="5731200" cy="4402400"/>
          </a:xfrm>
          <a:prstGeom prst="rect">
            <a:avLst/>
          </a:prstGeom>
        </p:spPr>
        <p:txBody>
          <a:bodyPr spcFirstLastPara="1" vert="horz" wrap="square" lIns="609600" tIns="0" rIns="609600" bIns="0" rtlCol="0" anchor="t" anchorCtr="0">
            <a:noAutofit/>
          </a:bodyPr>
          <a:lstStyle/>
          <a:p>
            <a:pPr marL="0" indent="0"/>
            <a:r>
              <a:rPr lang="en-AU" sz="1867" dirty="0"/>
              <a:t>For all password portals, such as the webserver and SSH, setup alerts for more than 3 failed attempts, and critical alerts for 10 failed attempts.</a:t>
            </a:r>
            <a:endParaRPr sz="1867" dirty="0"/>
          </a:p>
          <a:p>
            <a:pPr marL="0" indent="0"/>
            <a:endParaRPr sz="1867" dirty="0"/>
          </a:p>
          <a:p>
            <a:pPr marL="0" indent="0"/>
            <a:endParaRPr sz="1867" dirty="0"/>
          </a:p>
          <a:p>
            <a:pPr marL="0" indent="0"/>
            <a:endParaRPr sz="1867" dirty="0"/>
          </a:p>
          <a:p>
            <a:pPr marL="0" indent="0">
              <a:buClr>
                <a:schemeClr val="dk1"/>
              </a:buClr>
              <a:buSzPts val="1100"/>
            </a:pPr>
            <a:endParaRPr sz="1867" dirty="0"/>
          </a:p>
          <a:p>
            <a:pPr marL="0" indent="0"/>
            <a:endParaRPr sz="1867" dirty="0"/>
          </a:p>
        </p:txBody>
      </p:sp>
      <p:sp>
        <p:nvSpPr>
          <p:cNvPr id="1225" name="Google Shape;1225;p72"/>
          <p:cNvSpPr txBox="1">
            <a:spLocks noGrp="1"/>
          </p:cNvSpPr>
          <p:nvPr>
            <p:ph type="subTitle" idx="3"/>
          </p:nvPr>
        </p:nvSpPr>
        <p:spPr>
          <a:xfrm>
            <a:off x="5955733" y="2139600"/>
            <a:ext cx="5731200" cy="4402400"/>
          </a:xfrm>
          <a:prstGeom prst="rect">
            <a:avLst/>
          </a:prstGeom>
        </p:spPr>
        <p:txBody>
          <a:bodyPr spcFirstLastPara="1" vert="horz" wrap="square" lIns="609600" tIns="0" rIns="609600" bIns="0" rtlCol="0" anchor="t" anchorCtr="0">
            <a:noAutofit/>
          </a:bodyPr>
          <a:lstStyle/>
          <a:p>
            <a:pPr marL="0" indent="0"/>
            <a:r>
              <a:rPr lang="en-AU" sz="1867" dirty="0"/>
              <a:t>Setup account timeout and lockout rules for failed password attempts to block brute forcing. After 3 failures a 30min timer is triggered and increases with every successive password failure, up to 10, upon which the user account is locked, a password expiry is triggered and a critical alert is sent to the security team.</a:t>
            </a:r>
            <a:endParaRPr sz="1867" dirty="0"/>
          </a:p>
          <a:p>
            <a:pPr marL="0" indent="0"/>
            <a:r>
              <a:rPr lang="en-AU" sz="1867" dirty="0"/>
              <a:t>Increase password strength requirements and expiry every 3 months. Consider multi-factor authentication.</a:t>
            </a:r>
          </a:p>
          <a:p>
            <a:pPr marL="0" indent="0"/>
            <a:r>
              <a:rPr lang="en-AU" sz="1867" dirty="0"/>
              <a:t>Rate-limit traffic to block mass password attempts.</a:t>
            </a:r>
            <a:endParaRPr sz="1867" dirty="0"/>
          </a:p>
          <a:p>
            <a:pPr marL="0" indent="0">
              <a:buClr>
                <a:schemeClr val="dk1"/>
              </a:buClr>
              <a:buSzPts val="1100"/>
            </a:pPr>
            <a:endParaRPr sz="1867" dirty="0"/>
          </a:p>
          <a:p>
            <a:pPr marL="0" indent="0">
              <a:buClr>
                <a:schemeClr val="dk1"/>
              </a:buClr>
              <a:buSzPts val="1100"/>
            </a:pPr>
            <a:endParaRPr sz="1867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Google Shape;1230;p73"/>
          <p:cNvSpPr txBox="1">
            <a:spLocks noGrp="1"/>
          </p:cNvSpPr>
          <p:nvPr>
            <p:ph type="title"/>
          </p:nvPr>
        </p:nvSpPr>
        <p:spPr>
          <a:xfrm>
            <a:off x="-16400" y="0"/>
            <a:ext cx="12224800" cy="711600"/>
          </a:xfrm>
          <a:prstGeom prst="rect">
            <a:avLst/>
          </a:prstGeom>
        </p:spPr>
        <p:txBody>
          <a:bodyPr spcFirstLastPara="1" vert="horz" wrap="square" lIns="609600" tIns="243833" rIns="365733" bIns="121900" rtlCol="0" anchor="t" anchorCtr="0">
            <a:noAutofit/>
          </a:bodyPr>
          <a:lstStyle/>
          <a:p>
            <a:r>
              <a:rPr lang="en"/>
              <a:t>Mitigation: Detecting the WebDAV Connection</a:t>
            </a:r>
            <a:endParaRPr/>
          </a:p>
        </p:txBody>
      </p:sp>
      <p:sp>
        <p:nvSpPr>
          <p:cNvPr id="1232" name="Google Shape;1232;p73"/>
          <p:cNvSpPr txBox="1">
            <a:spLocks noGrp="1"/>
          </p:cNvSpPr>
          <p:nvPr>
            <p:ph type="subTitle" idx="2"/>
          </p:nvPr>
        </p:nvSpPr>
        <p:spPr>
          <a:xfrm>
            <a:off x="-16400" y="2136600"/>
            <a:ext cx="5731200" cy="4402400"/>
          </a:xfrm>
          <a:prstGeom prst="rect">
            <a:avLst/>
          </a:prstGeom>
        </p:spPr>
        <p:txBody>
          <a:bodyPr spcFirstLastPara="1" vert="horz" wrap="square" lIns="609600" tIns="0" rIns="609600" bIns="0" rtlCol="0" anchor="t" anchorCtr="0">
            <a:noAutofit/>
          </a:bodyPr>
          <a:lstStyle/>
          <a:p>
            <a:pPr marL="0" indent="0"/>
            <a:r>
              <a:rPr lang="en-AU" sz="1867" dirty="0"/>
              <a:t>Create an alert for non-whitelisted IPs connecting to WebDAV and from non-secure locations.</a:t>
            </a:r>
            <a:endParaRPr sz="1867" dirty="0"/>
          </a:p>
          <a:p>
            <a:pPr marL="0" indent="0"/>
            <a:endParaRPr sz="1867" dirty="0"/>
          </a:p>
        </p:txBody>
      </p:sp>
      <p:sp>
        <p:nvSpPr>
          <p:cNvPr id="1233" name="Google Shape;1233;p73"/>
          <p:cNvSpPr txBox="1">
            <a:spLocks noGrp="1"/>
          </p:cNvSpPr>
          <p:nvPr>
            <p:ph type="subTitle" idx="3"/>
          </p:nvPr>
        </p:nvSpPr>
        <p:spPr>
          <a:xfrm>
            <a:off x="5955733" y="2139600"/>
            <a:ext cx="5731200" cy="4402400"/>
          </a:xfrm>
          <a:prstGeom prst="rect">
            <a:avLst/>
          </a:prstGeom>
        </p:spPr>
        <p:txBody>
          <a:bodyPr spcFirstLastPara="1" vert="horz" wrap="square" lIns="609600" tIns="0" rIns="609600" bIns="0" rtlCol="0" anchor="t" anchorCtr="0">
            <a:noAutofit/>
          </a:bodyPr>
          <a:lstStyle/>
          <a:p>
            <a:pPr marL="0" indent="0"/>
            <a:r>
              <a:rPr lang="en-AU" sz="1867" dirty="0"/>
              <a:t>Limit user access to WebDAV.</a:t>
            </a:r>
          </a:p>
          <a:p>
            <a:pPr marL="0" indent="0"/>
            <a:r>
              <a:rPr lang="en-AU" sz="1867" dirty="0"/>
              <a:t>Harden authentication to WebDAV – password requirements, MFA, whitelisting IPs.</a:t>
            </a:r>
          </a:p>
          <a:p>
            <a:pPr marL="0" indent="0"/>
            <a:r>
              <a:rPr lang="en-AU" sz="1867" dirty="0"/>
              <a:t>Scanning all incoming traffic with anti-virus/anti-malware.</a:t>
            </a:r>
          </a:p>
          <a:p>
            <a:pPr marL="0" indent="0"/>
            <a:r>
              <a:rPr lang="en-AU" sz="1867" dirty="0"/>
              <a:t>Update regularly.</a:t>
            </a:r>
          </a:p>
          <a:p>
            <a:pPr marL="0" indent="0"/>
            <a:r>
              <a:rPr lang="en-AU" sz="1867" dirty="0"/>
              <a:t>Upgrade to a more secure application.</a:t>
            </a:r>
            <a:endParaRPr sz="1867" dirty="0"/>
          </a:p>
          <a:p>
            <a:pPr marL="0" indent="0"/>
            <a:r>
              <a:rPr lang="en-AU" sz="1867" dirty="0"/>
              <a:t>Consider only allowing internal access to WebDAV, within the companies building/network, block external connections.</a:t>
            </a:r>
            <a:endParaRPr sz="1867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p74"/>
          <p:cNvSpPr txBox="1">
            <a:spLocks noGrp="1"/>
          </p:cNvSpPr>
          <p:nvPr>
            <p:ph type="title"/>
          </p:nvPr>
        </p:nvSpPr>
        <p:spPr>
          <a:xfrm>
            <a:off x="-16400" y="0"/>
            <a:ext cx="12224800" cy="711600"/>
          </a:xfrm>
          <a:prstGeom prst="rect">
            <a:avLst/>
          </a:prstGeom>
        </p:spPr>
        <p:txBody>
          <a:bodyPr spcFirstLastPara="1" vert="horz" wrap="square" lIns="609600" tIns="243833" rIns="365733" bIns="121900" rtlCol="0" anchor="t" anchorCtr="0">
            <a:noAutofit/>
          </a:bodyPr>
          <a:lstStyle/>
          <a:p>
            <a:r>
              <a:rPr lang="en"/>
              <a:t>Mitigation: Identifying Reverse Shell Uploads</a:t>
            </a:r>
            <a:endParaRPr/>
          </a:p>
        </p:txBody>
      </p:sp>
      <p:sp>
        <p:nvSpPr>
          <p:cNvPr id="1240" name="Google Shape;1240;p74"/>
          <p:cNvSpPr txBox="1">
            <a:spLocks noGrp="1"/>
          </p:cNvSpPr>
          <p:nvPr>
            <p:ph type="subTitle" idx="2"/>
          </p:nvPr>
        </p:nvSpPr>
        <p:spPr>
          <a:xfrm>
            <a:off x="-16400" y="2136600"/>
            <a:ext cx="5731200" cy="4402400"/>
          </a:xfrm>
          <a:prstGeom prst="rect">
            <a:avLst/>
          </a:prstGeom>
        </p:spPr>
        <p:txBody>
          <a:bodyPr spcFirstLastPara="1" vert="horz" wrap="square" lIns="609600" tIns="0" rIns="609600" bIns="0" rtlCol="0" anchor="t" anchorCtr="0">
            <a:noAutofit/>
          </a:bodyPr>
          <a:lstStyle/>
          <a:p>
            <a:pPr marL="0" indent="0"/>
            <a:r>
              <a:rPr lang="en" sz="1867" dirty="0"/>
              <a:t>Monitor all incoming uploads and setup an alert for anything triggered by anti-virus/anti-malware.</a:t>
            </a:r>
          </a:p>
          <a:p>
            <a:pPr marL="0" indent="0"/>
            <a:r>
              <a:rPr lang="en" sz="1867" dirty="0"/>
              <a:t>Create an alert for files that contain suspicious code/scripts/file extensions.</a:t>
            </a:r>
          </a:p>
        </p:txBody>
      </p:sp>
      <p:sp>
        <p:nvSpPr>
          <p:cNvPr id="1241" name="Google Shape;1241;p74"/>
          <p:cNvSpPr txBox="1">
            <a:spLocks noGrp="1"/>
          </p:cNvSpPr>
          <p:nvPr>
            <p:ph type="subTitle" idx="3"/>
          </p:nvPr>
        </p:nvSpPr>
        <p:spPr>
          <a:xfrm>
            <a:off x="5955733" y="2139600"/>
            <a:ext cx="5731200" cy="4402400"/>
          </a:xfrm>
          <a:prstGeom prst="rect">
            <a:avLst/>
          </a:prstGeom>
        </p:spPr>
        <p:txBody>
          <a:bodyPr spcFirstLastPara="1" vert="horz" wrap="square" lIns="609600" tIns="0" rIns="609600" bIns="0" rtlCol="0" anchor="t" anchorCtr="0">
            <a:noAutofit/>
          </a:bodyPr>
          <a:lstStyle/>
          <a:p>
            <a:pPr marL="0" indent="0"/>
            <a:r>
              <a:rPr lang="en-AU" sz="1867" dirty="0"/>
              <a:t>Setup a secure anti-virus/anti-malware application that screens all incoming files and automatically updates daily. </a:t>
            </a:r>
          </a:p>
          <a:p>
            <a:pPr marL="0" indent="0"/>
            <a:r>
              <a:rPr lang="en-AU" sz="1867" dirty="0"/>
              <a:t>Update firewall rules.</a:t>
            </a:r>
          </a:p>
          <a:p>
            <a:pPr marL="0" indent="0"/>
            <a:r>
              <a:rPr lang="en-AU" sz="1867" dirty="0"/>
              <a:t>Limit filetypes that can be uploaded, including restricting php.</a:t>
            </a:r>
          </a:p>
          <a:p>
            <a:pPr marL="0" indent="0"/>
            <a:endParaRPr sz="1867" dirty="0"/>
          </a:p>
          <a:p>
            <a:pPr marL="0" indent="0"/>
            <a:endParaRPr sz="1867" dirty="0"/>
          </a:p>
          <a:p>
            <a:pPr marL="0" indent="0"/>
            <a:endParaRPr sz="1867" dirty="0"/>
          </a:p>
          <a:p>
            <a:pPr marL="0" indent="0">
              <a:buClr>
                <a:schemeClr val="dk1"/>
              </a:buClr>
              <a:buSzPts val="1100"/>
            </a:pPr>
            <a:endParaRPr sz="1867" dirty="0"/>
          </a:p>
          <a:p>
            <a:pPr marL="0" indent="0"/>
            <a:endParaRPr sz="1867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p56"/>
          <p:cNvSpPr txBox="1">
            <a:spLocks noGrp="1"/>
          </p:cNvSpPr>
          <p:nvPr>
            <p:ph type="title"/>
          </p:nvPr>
        </p:nvSpPr>
        <p:spPr>
          <a:xfrm>
            <a:off x="365767" y="2784633"/>
            <a:ext cx="11460400" cy="105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Network Topology </a:t>
            </a:r>
            <a:endParaRPr/>
          </a:p>
        </p:txBody>
      </p:sp>
      <p:sp>
        <p:nvSpPr>
          <p:cNvPr id="1052" name="Google Shape;1052;p56"/>
          <p:cNvSpPr txBox="1"/>
          <p:nvPr/>
        </p:nvSpPr>
        <p:spPr>
          <a:xfrm>
            <a:off x="11477033" y="6609600"/>
            <a:ext cx="349200" cy="1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121900" anchor="t" anchorCtr="0">
            <a:noAutofit/>
          </a:bodyPr>
          <a:lstStyle/>
          <a:p>
            <a:pPr algn="r"/>
            <a:fld id="{00000000-1234-1234-1234-123412341234}" type="slidenum">
              <a:rPr lang="en" sz="800"/>
              <a:pPr algn="r"/>
              <a:t>3</a:t>
            </a:fld>
            <a:endParaRPr sz="8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57"/>
          <p:cNvSpPr txBox="1">
            <a:spLocks noGrp="1"/>
          </p:cNvSpPr>
          <p:nvPr>
            <p:ph type="body" idx="2"/>
          </p:nvPr>
        </p:nvSpPr>
        <p:spPr>
          <a:xfrm>
            <a:off x="153833" y="1213967"/>
            <a:ext cx="8932800" cy="5196800"/>
          </a:xfrm>
          <a:prstGeom prst="rect">
            <a:avLst/>
          </a:prstGeom>
          <a:solidFill>
            <a:srgbClr val="1D8BE6">
              <a:alpha val="14530"/>
            </a:srgbClr>
          </a:solidFill>
        </p:spPr>
        <p:txBody>
          <a:bodyPr spcFirstLastPara="1" vert="horz" wrap="square" lIns="609600" tIns="0" rIns="609600" bIns="1219200" rtlCol="0" anchor="t" anchorCtr="0">
            <a:noAutofit/>
          </a:bodyPr>
          <a:lstStyle/>
          <a:p>
            <a:pPr marL="0" indent="0">
              <a:buNone/>
            </a:pPr>
            <a:endParaRPr dirty="0"/>
          </a:p>
          <a:p>
            <a:pPr marL="0" indent="0">
              <a:spcBef>
                <a:spcPts val="1067"/>
              </a:spcBef>
              <a:buNone/>
            </a:pPr>
            <a:endParaRPr dirty="0"/>
          </a:p>
          <a:p>
            <a:pPr marL="0" indent="0">
              <a:spcBef>
                <a:spcPts val="1067"/>
              </a:spcBef>
              <a:buNone/>
            </a:pPr>
            <a:endParaRPr dirty="0"/>
          </a:p>
          <a:p>
            <a:pPr marL="0" indent="0">
              <a:spcBef>
                <a:spcPts val="1067"/>
              </a:spcBef>
              <a:buNone/>
            </a:pPr>
            <a:endParaRPr dirty="0"/>
          </a:p>
          <a:p>
            <a:pPr marL="0" indent="0" algn="ctr">
              <a:lnSpc>
                <a:spcPct val="100000"/>
              </a:lnSpc>
              <a:spcBef>
                <a:spcPts val="1067"/>
              </a:spcBef>
              <a:buNone/>
            </a:pPr>
            <a:r>
              <a:rPr lang="en" sz="2400" b="1" dirty="0"/>
              <a:t>[Insert Here]</a:t>
            </a:r>
            <a:endParaRPr sz="2400" b="1" dirty="0"/>
          </a:p>
          <a:p>
            <a:pPr marL="0" indent="0">
              <a:buNone/>
            </a:pPr>
            <a:endParaRPr dirty="0"/>
          </a:p>
          <a:p>
            <a:pPr marL="0" indent="0">
              <a:spcBef>
                <a:spcPts val="1067"/>
              </a:spcBef>
              <a:buNone/>
            </a:pPr>
            <a:r>
              <a:rPr lang="en" dirty="0"/>
              <a:t>Use </a:t>
            </a:r>
            <a:r>
              <a:rPr lang="en" u="sng" dirty="0">
                <a:solidFill>
                  <a:schemeClr val="hlink"/>
                </a:solidFill>
                <a:hlinkClick r:id="rId3"/>
              </a:rPr>
              <a:t>draw.io</a:t>
            </a:r>
            <a:r>
              <a:rPr lang="en" dirty="0">
                <a:solidFill>
                  <a:schemeClr val="dk1"/>
                </a:solidFill>
              </a:rPr>
              <a:t> to create</a:t>
            </a:r>
            <a:r>
              <a:rPr lang="en" dirty="0"/>
              <a:t> a diagram of the network.</a:t>
            </a:r>
            <a:endParaRPr dirty="0"/>
          </a:p>
          <a:p>
            <a:pPr marL="0" indent="0">
              <a:spcBef>
                <a:spcPts val="1067"/>
              </a:spcBef>
              <a:buClr>
                <a:schemeClr val="dk1"/>
              </a:buClr>
              <a:buSzPts val="1100"/>
              <a:buNone/>
            </a:pPr>
            <a:r>
              <a:rPr lang="en" dirty="0"/>
              <a:t>Add your diagram to this slide and fill out the data in the sidebar.</a:t>
            </a:r>
            <a:endParaRPr dirty="0"/>
          </a:p>
          <a:p>
            <a:pPr marL="0" indent="0">
              <a:spcBef>
                <a:spcPts val="1067"/>
              </a:spcBef>
              <a:buClr>
                <a:schemeClr val="dk1"/>
              </a:buClr>
              <a:buSzPts val="1100"/>
              <a:buNone/>
            </a:pPr>
            <a:endParaRPr dirty="0"/>
          </a:p>
          <a:p>
            <a:pPr marL="0" indent="0">
              <a:spcBef>
                <a:spcPts val="1067"/>
              </a:spcBef>
              <a:spcAft>
                <a:spcPts val="1067"/>
              </a:spcAft>
              <a:buNone/>
            </a:pPr>
            <a:endParaRPr dirty="0"/>
          </a:p>
        </p:txBody>
      </p:sp>
      <p:sp>
        <p:nvSpPr>
          <p:cNvPr id="1058" name="Google Shape;1058;p57"/>
          <p:cNvSpPr txBox="1">
            <a:spLocks noGrp="1"/>
          </p:cNvSpPr>
          <p:nvPr>
            <p:ph type="subTitle" idx="3"/>
          </p:nvPr>
        </p:nvSpPr>
        <p:spPr>
          <a:xfrm>
            <a:off x="9408400" y="1213967"/>
            <a:ext cx="2418800" cy="5046400"/>
          </a:xfrm>
          <a:prstGeom prst="rect">
            <a:avLst/>
          </a:prstGeom>
        </p:spPr>
        <p:txBody>
          <a:bodyPr spcFirstLastPara="1" vert="horz" wrap="square" lIns="243833" tIns="243833" rIns="243833" bIns="243833" rtlCol="0" anchor="t" anchorCtr="0">
            <a:noAutofit/>
          </a:bodyPr>
          <a:lstStyle/>
          <a:p>
            <a:pPr marL="0" indent="0">
              <a:buClr>
                <a:schemeClr val="dk1"/>
              </a:buClr>
              <a:buSzPts val="1100"/>
            </a:pPr>
            <a:r>
              <a:rPr lang="en" sz="1467" dirty="0"/>
              <a:t>Network</a:t>
            </a:r>
            <a:endParaRPr sz="1467" b="1" dirty="0"/>
          </a:p>
          <a:p>
            <a:pPr marL="0" indent="0">
              <a:buClr>
                <a:schemeClr val="dk1"/>
              </a:buClr>
              <a:buSzPts val="1100"/>
            </a:pPr>
            <a:r>
              <a:rPr lang="en" dirty="0"/>
              <a:t>Address Range:</a:t>
            </a:r>
          </a:p>
          <a:p>
            <a:pPr>
              <a:buClr>
                <a:schemeClr val="dk1"/>
              </a:buClr>
              <a:buSzPts val="1100"/>
            </a:pPr>
            <a:r>
              <a:rPr lang="en" dirty="0"/>
              <a:t>192192.168.1.0/24</a:t>
            </a:r>
          </a:p>
          <a:p>
            <a:pPr marL="0" indent="0">
              <a:buClr>
                <a:schemeClr val="dk1"/>
              </a:buClr>
              <a:buSzPts val="1100"/>
            </a:pPr>
            <a:r>
              <a:rPr lang="en" dirty="0"/>
              <a:t>Netmask:</a:t>
            </a:r>
          </a:p>
          <a:p>
            <a:pPr>
              <a:buClr>
                <a:schemeClr val="dk1"/>
              </a:buClr>
              <a:buSzPts val="1100"/>
            </a:pPr>
            <a:r>
              <a:rPr lang="en" dirty="0"/>
              <a:t>255.255.255.0</a:t>
            </a:r>
          </a:p>
          <a:p>
            <a:pPr marL="0" indent="0">
              <a:buClr>
                <a:schemeClr val="dk1"/>
              </a:buClr>
              <a:buSzPts val="1100"/>
            </a:pPr>
            <a:r>
              <a:rPr lang="en" dirty="0"/>
              <a:t>Gateway: 192.168.1.1</a:t>
            </a:r>
            <a:endParaRPr dirty="0"/>
          </a:p>
          <a:p>
            <a:pPr marL="0" indent="0">
              <a:buClr>
                <a:schemeClr val="dk1"/>
              </a:buClr>
              <a:buSzPts val="1100"/>
            </a:pPr>
            <a:endParaRPr dirty="0"/>
          </a:p>
          <a:p>
            <a:pPr marL="0" indent="0">
              <a:buClr>
                <a:schemeClr val="dk1"/>
              </a:buClr>
              <a:buSzPts val="1100"/>
            </a:pPr>
            <a:r>
              <a:rPr lang="en" sz="1467" dirty="0"/>
              <a:t>Machines</a:t>
            </a:r>
            <a:endParaRPr sz="1467" dirty="0"/>
          </a:p>
          <a:p>
            <a:pPr marL="0" indent="0">
              <a:buClr>
                <a:schemeClr val="dk1"/>
              </a:buClr>
              <a:buSzPts val="1100"/>
            </a:pPr>
            <a:r>
              <a:rPr lang="en" dirty="0"/>
              <a:t>IPv4: </a:t>
            </a:r>
            <a:r>
              <a:rPr lang="en-AU" dirty="0"/>
              <a:t>192.168.1.1</a:t>
            </a:r>
            <a:endParaRPr dirty="0"/>
          </a:p>
          <a:p>
            <a:pPr>
              <a:buClr>
                <a:schemeClr val="dk1"/>
              </a:buClr>
              <a:buSzPts val="1100"/>
            </a:pPr>
            <a:r>
              <a:rPr lang="en" dirty="0"/>
              <a:t>OS: </a:t>
            </a:r>
            <a:r>
              <a:rPr lang="en-AU" dirty="0"/>
              <a:t>Windows 10 Pro</a:t>
            </a:r>
          </a:p>
          <a:p>
            <a:pPr marL="0" indent="0">
              <a:buClr>
                <a:schemeClr val="dk1"/>
              </a:buClr>
              <a:buSzPts val="1100"/>
            </a:pPr>
            <a:r>
              <a:rPr lang="en" dirty="0"/>
              <a:t>Hostname: </a:t>
            </a:r>
            <a:r>
              <a:rPr lang="en-AU" dirty="0"/>
              <a:t>Gateway</a:t>
            </a:r>
            <a:endParaRPr dirty="0"/>
          </a:p>
          <a:p>
            <a:pPr marL="0" indent="0">
              <a:buClr>
                <a:schemeClr val="dk1"/>
              </a:buClr>
              <a:buSzPts val="1100"/>
            </a:pPr>
            <a:endParaRPr dirty="0"/>
          </a:p>
          <a:p>
            <a:pPr marL="0" indent="0">
              <a:buClr>
                <a:schemeClr val="dk1"/>
              </a:buClr>
              <a:buSzPts val="1100"/>
            </a:pPr>
            <a:r>
              <a:rPr lang="en" dirty="0"/>
              <a:t>IPv4: 192.168.1.105</a:t>
            </a:r>
            <a:endParaRPr dirty="0"/>
          </a:p>
          <a:p>
            <a:pPr marL="0" indent="0">
              <a:buClr>
                <a:schemeClr val="dk1"/>
              </a:buClr>
              <a:buSzPts val="1100"/>
            </a:pPr>
            <a:r>
              <a:rPr lang="en" dirty="0"/>
              <a:t>OS: </a:t>
            </a:r>
            <a:r>
              <a:rPr lang="en-AU" dirty="0"/>
              <a:t>Linux</a:t>
            </a:r>
            <a:endParaRPr dirty="0"/>
          </a:p>
          <a:p>
            <a:pPr marL="0" indent="0">
              <a:buClr>
                <a:schemeClr val="dk1"/>
              </a:buClr>
              <a:buSzPts val="1100"/>
            </a:pPr>
            <a:r>
              <a:rPr lang="en" dirty="0"/>
              <a:t>Hostname: Capstone</a:t>
            </a:r>
            <a:endParaRPr dirty="0"/>
          </a:p>
          <a:p>
            <a:pPr marL="0" indent="0">
              <a:buClr>
                <a:schemeClr val="dk1"/>
              </a:buClr>
              <a:buSzPts val="1100"/>
            </a:pPr>
            <a:endParaRPr dirty="0"/>
          </a:p>
          <a:p>
            <a:pPr marL="0" indent="0">
              <a:buClr>
                <a:schemeClr val="dk1"/>
              </a:buClr>
              <a:buSzPts val="1100"/>
            </a:pPr>
            <a:r>
              <a:rPr lang="en" dirty="0"/>
              <a:t>IPv4: 192.168.1.90</a:t>
            </a:r>
            <a:endParaRPr dirty="0"/>
          </a:p>
          <a:p>
            <a:pPr marL="0" indent="0">
              <a:buClr>
                <a:schemeClr val="dk1"/>
              </a:buClr>
              <a:buSzPts val="1100"/>
            </a:pPr>
            <a:r>
              <a:rPr lang="en" dirty="0"/>
              <a:t>OS: </a:t>
            </a:r>
            <a:r>
              <a:rPr lang="en-AU" dirty="0"/>
              <a:t>Linux</a:t>
            </a:r>
            <a:endParaRPr dirty="0"/>
          </a:p>
          <a:p>
            <a:pPr>
              <a:buClr>
                <a:schemeClr val="dk1"/>
              </a:buClr>
              <a:buSzPts val="1100"/>
            </a:pPr>
            <a:r>
              <a:rPr lang="en" dirty="0"/>
              <a:t>Hostname: </a:t>
            </a:r>
            <a:r>
              <a:rPr lang="en-US" dirty="0"/>
              <a:t>Kali Linux</a:t>
            </a:r>
          </a:p>
          <a:p>
            <a:pPr marL="0" indent="0">
              <a:buClr>
                <a:schemeClr val="dk1"/>
              </a:buClr>
              <a:buSzPts val="1100"/>
            </a:pPr>
            <a:endParaRPr lang="en" dirty="0"/>
          </a:p>
          <a:p>
            <a:pPr marL="0" indent="0">
              <a:buClr>
                <a:schemeClr val="dk1"/>
              </a:buClr>
              <a:buSzPts val="1100"/>
            </a:pPr>
            <a:r>
              <a:rPr lang="en" dirty="0"/>
              <a:t>IPv4: 192.168.1.100</a:t>
            </a:r>
            <a:endParaRPr dirty="0"/>
          </a:p>
          <a:p>
            <a:pPr marL="0" indent="0">
              <a:buClr>
                <a:schemeClr val="dk1"/>
              </a:buClr>
              <a:buSzPts val="1100"/>
            </a:pPr>
            <a:r>
              <a:rPr lang="en" dirty="0"/>
              <a:t>OS: </a:t>
            </a:r>
            <a:r>
              <a:rPr lang="en-AU" dirty="0"/>
              <a:t>Linux</a:t>
            </a:r>
            <a:endParaRPr dirty="0"/>
          </a:p>
          <a:p>
            <a:pPr marL="0" indent="0">
              <a:buClr>
                <a:schemeClr val="dk1"/>
              </a:buClr>
              <a:buSzPts val="1100"/>
            </a:pPr>
            <a:r>
              <a:rPr lang="en" dirty="0"/>
              <a:t>Hostname: ELK Server</a:t>
            </a:r>
            <a:endParaRPr dirty="0"/>
          </a:p>
          <a:p>
            <a:pPr marL="0" indent="0">
              <a:buClr>
                <a:schemeClr val="dk1"/>
              </a:buClr>
              <a:buSzPts val="1100"/>
            </a:pPr>
            <a:endParaRPr dirty="0"/>
          </a:p>
          <a:p>
            <a:pPr marL="0" indent="0"/>
            <a:endParaRPr dirty="0"/>
          </a:p>
        </p:txBody>
      </p:sp>
      <p:sp>
        <p:nvSpPr>
          <p:cNvPr id="1059" name="Google Shape;1059;p57"/>
          <p:cNvSpPr txBox="1">
            <a:spLocks noGrp="1"/>
          </p:cNvSpPr>
          <p:nvPr>
            <p:ph type="title"/>
          </p:nvPr>
        </p:nvSpPr>
        <p:spPr>
          <a:xfrm>
            <a:off x="-16567" y="0"/>
            <a:ext cx="8932800" cy="711600"/>
          </a:xfrm>
          <a:prstGeom prst="rect">
            <a:avLst/>
          </a:prstGeom>
        </p:spPr>
        <p:txBody>
          <a:bodyPr spcFirstLastPara="1" vert="horz" wrap="square" lIns="609600" tIns="243833" rIns="365733" bIns="121900" rtlCol="0" anchor="t" anchorCtr="0">
            <a:noAutofit/>
          </a:bodyPr>
          <a:lstStyle/>
          <a:p>
            <a:r>
              <a:rPr lang="en"/>
              <a:t>Network Topology</a:t>
            </a:r>
            <a:endParaRPr/>
          </a:p>
        </p:txBody>
      </p:sp>
      <p:sp>
        <p:nvSpPr>
          <p:cNvPr id="1060" name="Google Shape;1060;p57"/>
          <p:cNvSpPr txBox="1">
            <a:spLocks noGrp="1"/>
          </p:cNvSpPr>
          <p:nvPr>
            <p:ph type="subTitle" idx="4"/>
          </p:nvPr>
        </p:nvSpPr>
        <p:spPr>
          <a:xfrm>
            <a:off x="-16400" y="6555533"/>
            <a:ext cx="10629200" cy="302400"/>
          </a:xfrm>
          <a:prstGeom prst="rect">
            <a:avLst/>
          </a:prstGeom>
        </p:spPr>
        <p:txBody>
          <a:bodyPr spcFirstLastPara="1" vert="horz" wrap="square" lIns="365733" tIns="60933" rIns="0" bIns="0" rtlCol="0" anchor="t" anchorCtr="0">
            <a:noAutofit/>
          </a:bodyPr>
          <a:lstStyle/>
          <a:p>
            <a:pPr marL="0" indent="0"/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129FCEC-AAA6-4470-8D98-E995315C39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833" y="1213967"/>
            <a:ext cx="8932800" cy="51968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5" name="Google Shape;1065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5764" y="386533"/>
            <a:ext cx="11460393" cy="6124819"/>
          </a:xfrm>
          <a:prstGeom prst="rect">
            <a:avLst/>
          </a:prstGeom>
          <a:noFill/>
          <a:ln>
            <a:noFill/>
          </a:ln>
        </p:spPr>
      </p:pic>
      <p:sp>
        <p:nvSpPr>
          <p:cNvPr id="1066" name="Google Shape;1066;p58"/>
          <p:cNvSpPr txBox="1"/>
          <p:nvPr/>
        </p:nvSpPr>
        <p:spPr>
          <a:xfrm>
            <a:off x="11477033" y="6609600"/>
            <a:ext cx="349200" cy="1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121900" anchor="t" anchorCtr="0">
            <a:noAutofit/>
          </a:bodyPr>
          <a:lstStyle/>
          <a:p>
            <a:pPr algn="r"/>
            <a:fld id="{00000000-1234-1234-1234-123412341234}" type="slidenum">
              <a:rPr lang="en" sz="800"/>
              <a:pPr algn="r"/>
              <a:t>5</a:t>
            </a:fld>
            <a:endParaRPr sz="800"/>
          </a:p>
        </p:txBody>
      </p:sp>
      <p:sp>
        <p:nvSpPr>
          <p:cNvPr id="1067" name="Google Shape;1067;p58"/>
          <p:cNvSpPr txBox="1">
            <a:spLocks noGrp="1"/>
          </p:cNvSpPr>
          <p:nvPr>
            <p:ph type="title"/>
          </p:nvPr>
        </p:nvSpPr>
        <p:spPr>
          <a:xfrm>
            <a:off x="365767" y="2468133"/>
            <a:ext cx="11460400" cy="1372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" b="1"/>
              <a:t>Red Team</a:t>
            </a:r>
            <a:endParaRPr b="1"/>
          </a:p>
          <a:p>
            <a:pPr>
              <a:buClr>
                <a:schemeClr val="dk1"/>
              </a:buClr>
              <a:buSzPts val="1100"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Security Assessment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068" name="Google Shape;1068;p58"/>
          <p:cNvSpPr txBox="1">
            <a:spLocks noGrp="1"/>
          </p:cNvSpPr>
          <p:nvPr>
            <p:ph type="subTitle" idx="1"/>
          </p:nvPr>
        </p:nvSpPr>
        <p:spPr>
          <a:xfrm>
            <a:off x="-16400" y="6555533"/>
            <a:ext cx="10629200" cy="302400"/>
          </a:xfrm>
          <a:prstGeom prst="rect">
            <a:avLst/>
          </a:prstGeom>
        </p:spPr>
        <p:txBody>
          <a:bodyPr spcFirstLastPara="1" vert="horz" wrap="square" lIns="365733" tIns="60933" rIns="0" bIns="0" rtlCol="0" anchor="t" anchorCtr="0">
            <a:noAutofit/>
          </a:bodyPr>
          <a:lstStyle/>
          <a:p>
            <a:pPr marL="0" indent="0"/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Google Shape;1073;p59"/>
          <p:cNvSpPr txBox="1">
            <a:spLocks noGrp="1"/>
          </p:cNvSpPr>
          <p:nvPr>
            <p:ph type="title"/>
          </p:nvPr>
        </p:nvSpPr>
        <p:spPr>
          <a:xfrm>
            <a:off x="-16400" y="0"/>
            <a:ext cx="12224800" cy="711600"/>
          </a:xfrm>
          <a:prstGeom prst="rect">
            <a:avLst/>
          </a:prstGeom>
        </p:spPr>
        <p:txBody>
          <a:bodyPr spcFirstLastPara="1" vert="horz" wrap="square" lIns="609600" tIns="243833" rIns="365733" bIns="121900" rtlCol="0" anchor="t" anchorCtr="0">
            <a:noAutofit/>
          </a:bodyPr>
          <a:lstStyle/>
          <a:p>
            <a:r>
              <a:rPr lang="en"/>
              <a:t>Recon: Describing the Target</a:t>
            </a:r>
            <a:endParaRPr/>
          </a:p>
        </p:txBody>
      </p:sp>
      <p:sp>
        <p:nvSpPr>
          <p:cNvPr id="1074" name="Google Shape;1074;p59"/>
          <p:cNvSpPr txBox="1">
            <a:spLocks noGrp="1"/>
          </p:cNvSpPr>
          <p:nvPr>
            <p:ph type="subTitle" idx="1"/>
          </p:nvPr>
        </p:nvSpPr>
        <p:spPr>
          <a:xfrm>
            <a:off x="0" y="901300"/>
            <a:ext cx="12192000" cy="486400"/>
          </a:xfrm>
          <a:prstGeom prst="rect">
            <a:avLst/>
          </a:prstGeom>
        </p:spPr>
        <p:txBody>
          <a:bodyPr spcFirstLastPara="1" vert="horz" wrap="square" lIns="609600" tIns="121900" rIns="609600" bIns="0" rtlCol="0" anchor="t" anchorCtr="0">
            <a:noAutofit/>
          </a:bodyPr>
          <a:lstStyle/>
          <a:p>
            <a:pPr marL="0" indent="0">
              <a:lnSpc>
                <a:spcPct val="100000"/>
              </a:lnSpc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Nmap identified the following hosts on the network: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75" name="Google Shape;1075;p59"/>
          <p:cNvSpPr txBox="1">
            <a:spLocks noGrp="1"/>
          </p:cNvSpPr>
          <p:nvPr>
            <p:ph type="subTitle" idx="2"/>
          </p:nvPr>
        </p:nvSpPr>
        <p:spPr>
          <a:xfrm>
            <a:off x="-16400" y="6555533"/>
            <a:ext cx="10629200" cy="302400"/>
          </a:xfrm>
          <a:prstGeom prst="rect">
            <a:avLst/>
          </a:prstGeom>
        </p:spPr>
        <p:txBody>
          <a:bodyPr spcFirstLastPara="1" vert="horz" wrap="square" lIns="365733" tIns="60933" rIns="0" bIns="0" rtlCol="0" anchor="t" anchorCtr="0">
            <a:noAutofit/>
          </a:bodyPr>
          <a:lstStyle/>
          <a:p>
            <a:pPr marL="0" indent="0"/>
            <a:endParaRPr/>
          </a:p>
        </p:txBody>
      </p:sp>
      <p:graphicFrame>
        <p:nvGraphicFramePr>
          <p:cNvPr id="1076" name="Google Shape;1076;p59"/>
          <p:cNvGraphicFramePr/>
          <p:nvPr/>
        </p:nvGraphicFramePr>
        <p:xfrm>
          <a:off x="559733" y="1598333"/>
          <a:ext cx="11128800" cy="5325007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709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0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096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0956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 dirty="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Hostname</a:t>
                      </a:r>
                      <a:endParaRPr sz="2400" b="1" dirty="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43833" marR="243833" marT="121900" marB="121900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IP Address</a:t>
                      </a:r>
                      <a:endParaRPr sz="2400"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43833" marR="243833" marT="121900" marB="121900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Role on Network</a:t>
                      </a:r>
                      <a:endParaRPr sz="2400"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43833" marR="243833" marT="121900" marB="121900" anchor="ctr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5796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6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Windows Gateway</a:t>
                      </a:r>
                      <a:endParaRPr sz="1600" b="1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43833" marR="243833" marT="121900" marB="121900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AU" sz="1600" b="1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AU" sz="1600" b="1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192.168.1.1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43833" marR="243833" marT="121900" marB="121900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Virtual Network Host – </a:t>
                      </a: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with Hyper-V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43833" marR="243833" marT="121900" marB="121900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1916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AU" sz="1600" b="1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600" b="1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Kali Linux</a:t>
                      </a:r>
                      <a:endParaRPr sz="16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43833" marR="243833" marT="121900" marB="121900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AU" sz="1600" b="1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AU" sz="1600" b="1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192.168.1.90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43833" marR="243833" marT="121900" marB="121900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AU" sz="1600" b="1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Penetration Testing Machine – Environment containing Metasploit and tools to exploit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43833" marR="243833" marT="121900" marB="121900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1916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AU" sz="1600" b="1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AU" sz="1600" b="1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Capstone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AU" sz="1600" b="1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43833" marR="243833" marT="121900" marB="121900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AU" sz="1600" b="1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AU" sz="1600" b="1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192.168.1.105</a:t>
                      </a:r>
                      <a:endParaRPr sz="16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43833" marR="243833" marT="121900" marB="121900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AU" sz="1600" b="1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Target Machine – The machine targeted for attack from Kali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43833" marR="243833" marT="121900" marB="121900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1916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AU" sz="1600" b="1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AU" sz="1600" b="1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ELK Server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43833" marR="243833" marT="121900" marB="121900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AU" sz="1600" b="1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AU" sz="1600" b="1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192.168.1.100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43833" marR="243833" marT="121900" marB="121900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AU" sz="1600" b="1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Monitoring and Logging Machine –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AU" sz="1600" b="1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Log gathering utilizing </a:t>
                      </a:r>
                      <a:r>
                        <a:rPr lang="en-AU" sz="1600" b="1" dirty="0" err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Packetbeat</a:t>
                      </a:r>
                      <a:r>
                        <a:rPr lang="en-AU" sz="1600" b="1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, </a:t>
                      </a:r>
                      <a:r>
                        <a:rPr lang="en-AU" sz="1600" b="1" dirty="0" err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Filebeat</a:t>
                      </a:r>
                      <a:r>
                        <a:rPr lang="en-AU" sz="1600" b="1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, and </a:t>
                      </a:r>
                      <a:r>
                        <a:rPr lang="en-AU" sz="1600" b="1" dirty="0" err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Metricbeat</a:t>
                      </a:r>
                      <a:endParaRPr lang="en-AU" sz="1600" b="1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43833" marR="243833" marT="121900" marB="121900">
                    <a:lnL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60"/>
          <p:cNvSpPr txBox="1">
            <a:spLocks noGrp="1"/>
          </p:cNvSpPr>
          <p:nvPr>
            <p:ph type="title"/>
          </p:nvPr>
        </p:nvSpPr>
        <p:spPr>
          <a:xfrm>
            <a:off x="-16400" y="0"/>
            <a:ext cx="12224800" cy="711600"/>
          </a:xfrm>
          <a:prstGeom prst="rect">
            <a:avLst/>
          </a:prstGeom>
        </p:spPr>
        <p:txBody>
          <a:bodyPr spcFirstLastPara="1" vert="horz" wrap="square" lIns="609600" tIns="243833" rIns="365733" bIns="121900" rtlCol="0" anchor="t" anchorCtr="0">
            <a:noAutofit/>
          </a:bodyPr>
          <a:lstStyle/>
          <a:p>
            <a:r>
              <a:rPr lang="en"/>
              <a:t>Vulnerability Assessment</a:t>
            </a:r>
            <a:endParaRPr/>
          </a:p>
        </p:txBody>
      </p:sp>
      <p:sp>
        <p:nvSpPr>
          <p:cNvPr id="1082" name="Google Shape;1082;p60"/>
          <p:cNvSpPr txBox="1">
            <a:spLocks noGrp="1"/>
          </p:cNvSpPr>
          <p:nvPr>
            <p:ph type="subTitle" idx="1"/>
          </p:nvPr>
        </p:nvSpPr>
        <p:spPr>
          <a:xfrm>
            <a:off x="16400" y="806449"/>
            <a:ext cx="12192000" cy="486400"/>
          </a:xfrm>
          <a:prstGeom prst="rect">
            <a:avLst/>
          </a:prstGeom>
        </p:spPr>
        <p:txBody>
          <a:bodyPr spcFirstLastPara="1" vert="horz" wrap="square" lIns="609600" tIns="121900" rIns="609600" bIns="0" rtlCol="0" anchor="t" anchorCtr="0">
            <a:noAutofit/>
          </a:bodyPr>
          <a:lstStyle/>
          <a:p>
            <a:pPr marL="0" indent="0"/>
            <a:r>
              <a:rPr lang="en" dirty="0">
                <a:latin typeface="Roboto"/>
                <a:ea typeface="Roboto"/>
                <a:cs typeface="Roboto"/>
                <a:sym typeface="Roboto"/>
              </a:rPr>
              <a:t>The assessment uncovered the following critical vulnerabilities in the target:</a:t>
            </a:r>
            <a:endParaRPr dirty="0"/>
          </a:p>
        </p:txBody>
      </p:sp>
      <p:sp>
        <p:nvSpPr>
          <p:cNvPr id="1083" name="Google Shape;1083;p60"/>
          <p:cNvSpPr txBox="1">
            <a:spLocks noGrp="1"/>
          </p:cNvSpPr>
          <p:nvPr>
            <p:ph type="subTitle" idx="2"/>
          </p:nvPr>
        </p:nvSpPr>
        <p:spPr>
          <a:xfrm>
            <a:off x="-16400" y="6555533"/>
            <a:ext cx="10629200" cy="302400"/>
          </a:xfrm>
          <a:prstGeom prst="rect">
            <a:avLst/>
          </a:prstGeom>
        </p:spPr>
        <p:txBody>
          <a:bodyPr spcFirstLastPara="1" vert="horz" wrap="square" lIns="365733" tIns="60933" rIns="0" bIns="0" rtlCol="0" anchor="t" anchorCtr="0">
            <a:noAutofit/>
          </a:bodyPr>
          <a:lstStyle/>
          <a:p>
            <a:pPr marL="0" indent="0"/>
            <a:endParaRPr dirty="0"/>
          </a:p>
        </p:txBody>
      </p:sp>
      <p:graphicFrame>
        <p:nvGraphicFramePr>
          <p:cNvPr id="1084" name="Google Shape;1084;p60"/>
          <p:cNvGraphicFramePr/>
          <p:nvPr/>
        </p:nvGraphicFramePr>
        <p:xfrm>
          <a:off x="521000" y="1292850"/>
          <a:ext cx="11150001" cy="561658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7166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166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166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0956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Vulnerability</a:t>
                      </a:r>
                      <a:endParaRPr sz="2400"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43833" marR="243833" marT="121900" marB="121900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 dirty="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Description</a:t>
                      </a:r>
                      <a:endParaRPr sz="2400" b="1" dirty="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43833" marR="243833" marT="121900" marB="121900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 b="1" dirty="0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Impact</a:t>
                      </a:r>
                      <a:endParaRPr sz="2400" b="1" dirty="0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43833" marR="243833" marT="121900" marB="121900" anchor="ctr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9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1916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AU" sz="1300" i="1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r>
                        <a:rPr lang="en-US" sz="19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CVE-2019-6579</a:t>
                      </a:r>
                    </a:p>
                  </a:txBody>
                  <a:tcPr marL="243833" marR="243833" marT="121900" marB="121900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600" b="1" i="0" u="none" strike="noStrike" cap="none" dirty="0">
                        <a:solidFill>
                          <a:srgbClr val="000000"/>
                        </a:solidFill>
                        <a:effectLst/>
                        <a:latin typeface="+mn-lt"/>
                        <a:ea typeface="Arial"/>
                        <a:cs typeface="Arial"/>
                        <a:sym typeface="Arial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Arial"/>
                          <a:cs typeface="Arial"/>
                          <a:sym typeface="Arial"/>
                        </a:rPr>
                        <a:t>Port 80 open with public access</a:t>
                      </a:r>
                      <a:endParaRPr lang="en-US" sz="16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43833" marR="243833" marT="121900" marB="121900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This vulnerability may provide attackers access to the system and uncover credentials, and even deliver malicious payloads.</a:t>
                      </a:r>
                    </a:p>
                  </a:txBody>
                  <a:tcPr marL="243833" marR="243833" marT="121900" marB="121900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1596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"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1900" b="1" dirty="0">
                          <a:latin typeface="+mj-lt"/>
                          <a:ea typeface="Roboto"/>
                          <a:cs typeface="Roboto"/>
                          <a:sym typeface="Roboto"/>
                        </a:rPr>
                        <a:t>LFI (</a:t>
                      </a:r>
                      <a:r>
                        <a:rPr lang="en-US" sz="19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Arial"/>
                          <a:cs typeface="Arial"/>
                          <a:sym typeface="Arial"/>
                        </a:rPr>
                        <a:t>Local File Inclusion</a:t>
                      </a:r>
                      <a:r>
                        <a:rPr lang="en" sz="1900" b="1" dirty="0">
                          <a:latin typeface="+mj-lt"/>
                          <a:ea typeface="Roboto"/>
                          <a:cs typeface="Roboto"/>
                          <a:sym typeface="Roboto"/>
                        </a:rPr>
                        <a:t>) 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900" b="1" dirty="0">
                          <a:latin typeface="+mj-lt"/>
                          <a:ea typeface="Roboto"/>
                          <a:cs typeface="Roboto"/>
                          <a:sym typeface="Roboto"/>
                        </a:rPr>
                        <a:t>Vulnerability </a:t>
                      </a:r>
                      <a:endParaRPr sz="1900" b="1" dirty="0">
                        <a:latin typeface="+mj-lt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43833" marR="243833" marT="121900" marB="121900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LFI allows access into confidential files on a site. </a:t>
                      </a:r>
                      <a:endParaRPr sz="1600" b="1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43833" marR="243833" marT="121900" marB="121900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An LFI vulnerability allows attackers to gain access to sensitive credentials</a:t>
                      </a:r>
                      <a:endParaRPr sz="16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243833" marR="243833" marT="121900" marB="121900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1916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i="1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Directory Listing Vulnerability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AU" sz="16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CWE-548: Exposure of Information Through Directory Listing</a:t>
                      </a:r>
                    </a:p>
                  </a:txBody>
                  <a:tcPr marL="243833" marR="243833" marT="121900" marB="121900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1" i="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The directory structure is visible and accessible from a browser without any passwords.</a:t>
                      </a:r>
                    </a:p>
                  </a:txBody>
                  <a:tcPr marL="243833" marR="243833" marT="121900" marB="121900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i="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Attackers can try many attacks from this access, and some documents with sensitive data are carelessly left available from there.</a:t>
                      </a:r>
                    </a:p>
                  </a:txBody>
                  <a:tcPr marL="243833" marR="243833" marT="121900" marB="121900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4766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AU" sz="1200" b="1" i="1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Usernames in plaintext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AU" sz="12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CWE-312: Cleartext Storage of Sensitive Information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AU" sz="12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CWE-256: Unprotected Storage of Credentials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b="1" i="0" u="none" strike="noStrike" cap="none" dirty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CWE-522: Insufficiently Protected Credentials</a:t>
                      </a:r>
                      <a:endParaRPr lang="en-AU" sz="1200" b="1" i="0" u="none" strike="noStrike" cap="none" dirty="0">
                        <a:solidFill>
                          <a:srgbClr val="000000"/>
                        </a:solidFill>
                        <a:effectLst/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243833" marR="243833" marT="121900" marB="121900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b="1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Usernames printed in regular text and unprotected for the public to discover in the webserver. Usernames should never be provided to the public.</a:t>
                      </a:r>
                    </a:p>
                  </a:txBody>
                  <a:tcPr marL="243833" marR="243833" marT="121900" marB="121900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6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Attackers can use usernames to direct </a:t>
                      </a:r>
                      <a:r>
                        <a:rPr lang="en-US" sz="1600" dirty="0" err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bruteforce</a:t>
                      </a:r>
                      <a:r>
                        <a:rPr lang="en-US" sz="16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attacks directly to those names, making </a:t>
                      </a:r>
                      <a:r>
                        <a:rPr lang="en-US" sz="1600" dirty="0" err="1">
                          <a:latin typeface="Roboto"/>
                          <a:ea typeface="Roboto"/>
                          <a:cs typeface="Roboto"/>
                          <a:sym typeface="Roboto"/>
                        </a:rPr>
                        <a:t>bruteforce</a:t>
                      </a:r>
                      <a:r>
                        <a:rPr lang="en-US" sz="1600" dirty="0">
                          <a:latin typeface="Roboto"/>
                          <a:ea typeface="Roboto"/>
                          <a:cs typeface="Roboto"/>
                          <a:sym typeface="Roboto"/>
                        </a:rPr>
                        <a:t> attacks massively more efficient.</a:t>
                      </a:r>
                    </a:p>
                  </a:txBody>
                  <a:tcPr marL="243833" marR="243833" marT="121900" marB="121900">
                    <a:lnL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A9B7C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p61"/>
          <p:cNvSpPr txBox="1">
            <a:spLocks noGrp="1"/>
          </p:cNvSpPr>
          <p:nvPr>
            <p:ph type="title"/>
          </p:nvPr>
        </p:nvSpPr>
        <p:spPr>
          <a:xfrm>
            <a:off x="-16400" y="0"/>
            <a:ext cx="12224800" cy="711600"/>
          </a:xfrm>
          <a:prstGeom prst="rect">
            <a:avLst/>
          </a:prstGeom>
        </p:spPr>
        <p:txBody>
          <a:bodyPr spcFirstLastPara="1" vert="horz" wrap="square" lIns="609600" tIns="243833" rIns="365733" bIns="121900" rtlCol="0" anchor="t" anchorCtr="0">
            <a:noAutofit/>
          </a:bodyPr>
          <a:lstStyle/>
          <a:p>
            <a:r>
              <a:rPr lang="en" dirty="0"/>
              <a:t>Exploitation: Open Port 80</a:t>
            </a:r>
            <a:endParaRPr dirty="0"/>
          </a:p>
        </p:txBody>
      </p:sp>
      <p:sp>
        <p:nvSpPr>
          <p:cNvPr id="1090" name="Google Shape;1090;p61"/>
          <p:cNvSpPr txBox="1">
            <a:spLocks noGrp="1"/>
          </p:cNvSpPr>
          <p:nvPr>
            <p:ph type="subTitle" idx="2"/>
          </p:nvPr>
        </p:nvSpPr>
        <p:spPr>
          <a:xfrm>
            <a:off x="-16400" y="6555533"/>
            <a:ext cx="10629200" cy="302400"/>
          </a:xfrm>
          <a:prstGeom prst="rect">
            <a:avLst/>
          </a:prstGeom>
        </p:spPr>
        <p:txBody>
          <a:bodyPr spcFirstLastPara="1" vert="horz" wrap="square" lIns="365733" tIns="60933" rIns="0" bIns="0" rtlCol="0" anchor="t" anchorCtr="0">
            <a:noAutofit/>
          </a:bodyPr>
          <a:lstStyle/>
          <a:p>
            <a:pPr marL="0" indent="0"/>
            <a:endParaRPr/>
          </a:p>
        </p:txBody>
      </p:sp>
      <p:sp>
        <p:nvSpPr>
          <p:cNvPr id="1091" name="Google Shape;1091;p61"/>
          <p:cNvSpPr/>
          <p:nvPr/>
        </p:nvSpPr>
        <p:spPr>
          <a:xfrm flipH="1">
            <a:off x="965700" y="1974100"/>
            <a:ext cx="2590737" cy="4449568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092" name="Google Shape;1092;p61"/>
          <p:cNvSpPr txBox="1"/>
          <p:nvPr/>
        </p:nvSpPr>
        <p:spPr>
          <a:xfrm>
            <a:off x="965701" y="1974165"/>
            <a:ext cx="2454105" cy="44495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33" tIns="243833" rIns="243833" bIns="243833" anchor="t" anchorCtr="0">
            <a:noAutofit/>
          </a:bodyPr>
          <a:lstStyle/>
          <a:p>
            <a:pPr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" sz="1600" b="1" dirty="0"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sz="1600" b="1" dirty="0">
              <a:latin typeface="Roboto"/>
              <a:ea typeface="Roboto"/>
              <a:cs typeface="Roboto"/>
              <a:sym typeface="Roboto"/>
            </a:endParaRPr>
          </a:p>
          <a:p>
            <a:pPr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sz="1600" b="1" dirty="0">
                <a:latin typeface="Roboto"/>
                <a:ea typeface="Roboto"/>
                <a:cs typeface="Roboto"/>
                <a:sym typeface="Roboto"/>
              </a:rPr>
              <a:t>Nmap</a:t>
            </a:r>
          </a:p>
          <a:p>
            <a:pPr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sz="1600" dirty="0">
                <a:latin typeface="Roboto"/>
                <a:ea typeface="Roboto"/>
                <a:cs typeface="Roboto"/>
                <a:sym typeface="Roboto"/>
              </a:rPr>
              <a:t>Using Nmap, open ports and services in the network was scanned.</a:t>
            </a:r>
          </a:p>
        </p:txBody>
      </p:sp>
      <p:grpSp>
        <p:nvGrpSpPr>
          <p:cNvPr id="1093" name="Google Shape;1093;p61"/>
          <p:cNvGrpSpPr/>
          <p:nvPr/>
        </p:nvGrpSpPr>
        <p:grpSpPr>
          <a:xfrm>
            <a:off x="609575" y="1183871"/>
            <a:ext cx="711163" cy="711307"/>
            <a:chOff x="457200" y="1378813"/>
            <a:chExt cx="695400" cy="695450"/>
          </a:xfrm>
        </p:grpSpPr>
        <p:sp>
          <p:nvSpPr>
            <p:cNvPr id="1094" name="Google Shape;1094;p6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" sz="2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01</a:t>
              </a:r>
              <a:endParaRPr sz="2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95" name="Google Shape;1095;p6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1096" name="Google Shape;1096;p61"/>
          <p:cNvGrpSpPr/>
          <p:nvPr/>
        </p:nvGrpSpPr>
        <p:grpSpPr>
          <a:xfrm>
            <a:off x="4305275" y="1183871"/>
            <a:ext cx="711163" cy="711307"/>
            <a:chOff x="457200" y="1378813"/>
            <a:chExt cx="695400" cy="695450"/>
          </a:xfrm>
        </p:grpSpPr>
        <p:sp>
          <p:nvSpPr>
            <p:cNvPr id="1097" name="Google Shape;1097;p6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" sz="2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02</a:t>
              </a:r>
              <a:endParaRPr sz="2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98" name="Google Shape;1098;p6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1099" name="Google Shape;1099;p61"/>
          <p:cNvSpPr/>
          <p:nvPr/>
        </p:nvSpPr>
        <p:spPr>
          <a:xfrm flipH="1">
            <a:off x="4305273" y="1974100"/>
            <a:ext cx="2454104" cy="4505593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100" name="Google Shape;1100;p61"/>
          <p:cNvSpPr txBox="1"/>
          <p:nvPr/>
        </p:nvSpPr>
        <p:spPr>
          <a:xfrm>
            <a:off x="4305276" y="1974100"/>
            <a:ext cx="2590737" cy="42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33" tIns="243833" rIns="243833" bIns="243833" anchor="t" anchorCtr="0">
            <a:noAutofit/>
          </a:bodyPr>
          <a:lstStyle/>
          <a:p>
            <a:pPr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" sz="1600" b="1" dirty="0"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sz="1600" b="1" dirty="0">
              <a:latin typeface="Roboto"/>
              <a:ea typeface="Roboto"/>
              <a:cs typeface="Roboto"/>
              <a:sym typeface="Roboto"/>
            </a:endParaRPr>
          </a:p>
          <a:p>
            <a:pPr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sz="1600" dirty="0">
                <a:latin typeface="Roboto"/>
                <a:ea typeface="Roboto"/>
                <a:cs typeface="Roboto"/>
                <a:sym typeface="Roboto"/>
              </a:rPr>
              <a:t>Via open port 80, the victim machine, Capstone,  with IP address 192.168.1.105 was able to be accessed resulting in gaining access to the directory with important files..</a:t>
            </a:r>
          </a:p>
        </p:txBody>
      </p:sp>
      <p:grpSp>
        <p:nvGrpSpPr>
          <p:cNvPr id="1101" name="Google Shape;1101;p61"/>
          <p:cNvGrpSpPr/>
          <p:nvPr/>
        </p:nvGrpSpPr>
        <p:grpSpPr>
          <a:xfrm>
            <a:off x="8178775" y="1184871"/>
            <a:ext cx="711163" cy="711307"/>
            <a:chOff x="457200" y="1378813"/>
            <a:chExt cx="695400" cy="695450"/>
          </a:xfrm>
        </p:grpSpPr>
        <p:sp>
          <p:nvSpPr>
            <p:cNvPr id="1102" name="Google Shape;1102;p6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" sz="28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03</a:t>
              </a:r>
              <a:endParaRPr sz="2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103" name="Google Shape;1103;p6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1104" name="Google Shape;1104;p61"/>
          <p:cNvSpPr/>
          <p:nvPr/>
        </p:nvSpPr>
        <p:spPr>
          <a:xfrm flipH="1">
            <a:off x="8534899" y="1975100"/>
            <a:ext cx="3352300" cy="43364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6E63442-B7A6-41F6-99B1-2795807EEE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5116" y="1819337"/>
            <a:ext cx="4902083" cy="4660355"/>
          </a:xfrm>
          <a:prstGeom prst="rect">
            <a:avLst/>
          </a:prstGeom>
          <a:noFill/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5CE4A246-AA4E-415F-A48D-FD63BDA23365}"/>
              </a:ext>
            </a:extLst>
          </p:cNvPr>
          <p:cNvSpPr/>
          <p:nvPr/>
        </p:nvSpPr>
        <p:spPr>
          <a:xfrm>
            <a:off x="7007523" y="4340772"/>
            <a:ext cx="3180535" cy="1106024"/>
          </a:xfrm>
          <a:prstGeom prst="round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4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p61"/>
          <p:cNvSpPr txBox="1">
            <a:spLocks noGrp="1"/>
          </p:cNvSpPr>
          <p:nvPr>
            <p:ph type="title"/>
          </p:nvPr>
        </p:nvSpPr>
        <p:spPr>
          <a:xfrm>
            <a:off x="-16400" y="0"/>
            <a:ext cx="12224800" cy="711600"/>
          </a:xfrm>
          <a:prstGeom prst="rect">
            <a:avLst/>
          </a:prstGeom>
        </p:spPr>
        <p:txBody>
          <a:bodyPr spcFirstLastPara="1" vert="horz" wrap="square" lIns="609600" tIns="243833" rIns="365733" bIns="121900" rtlCol="0" anchor="t" anchorCtr="0">
            <a:noAutofit/>
          </a:bodyPr>
          <a:lstStyle/>
          <a:p>
            <a:r>
              <a:rPr lang="en" dirty="0"/>
              <a:t>Exploitation: </a:t>
            </a:r>
            <a:r>
              <a:rPr lang="en-US" dirty="0"/>
              <a:t>Directory Listing Vulnerability - CWE-548</a:t>
            </a:r>
            <a:br>
              <a:rPr lang="en-US" dirty="0"/>
            </a:br>
            <a:endParaRPr dirty="0"/>
          </a:p>
        </p:txBody>
      </p:sp>
      <p:sp>
        <p:nvSpPr>
          <p:cNvPr id="1090" name="Google Shape;1090;p61"/>
          <p:cNvSpPr txBox="1">
            <a:spLocks noGrp="1"/>
          </p:cNvSpPr>
          <p:nvPr>
            <p:ph type="subTitle" idx="2"/>
          </p:nvPr>
        </p:nvSpPr>
        <p:spPr>
          <a:xfrm>
            <a:off x="-16400" y="6555533"/>
            <a:ext cx="10629200" cy="302400"/>
          </a:xfrm>
          <a:prstGeom prst="rect">
            <a:avLst/>
          </a:prstGeom>
        </p:spPr>
        <p:txBody>
          <a:bodyPr spcFirstLastPara="1" vert="horz" wrap="square" lIns="365733" tIns="60933" rIns="0" bIns="0" rtlCol="0" anchor="t" anchorCtr="0">
            <a:noAutofit/>
          </a:bodyPr>
          <a:lstStyle/>
          <a:p>
            <a:pPr marL="0" indent="0"/>
            <a:endParaRPr/>
          </a:p>
        </p:txBody>
      </p:sp>
      <p:sp>
        <p:nvSpPr>
          <p:cNvPr id="1091" name="Google Shape;1091;p61"/>
          <p:cNvSpPr/>
          <p:nvPr/>
        </p:nvSpPr>
        <p:spPr>
          <a:xfrm flipH="1">
            <a:off x="965700" y="1974100"/>
            <a:ext cx="3238000" cy="42056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092" name="Google Shape;1092;p61"/>
          <p:cNvSpPr txBox="1"/>
          <p:nvPr/>
        </p:nvSpPr>
        <p:spPr>
          <a:xfrm>
            <a:off x="965700" y="1974165"/>
            <a:ext cx="3162000" cy="42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33" tIns="243833" rIns="243833" bIns="243833" anchor="t" anchorCtr="0">
            <a:noAutofit/>
          </a:bodyPr>
          <a:lstStyle/>
          <a:p>
            <a:pPr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" sz="1600" b="1" u="sng" dirty="0"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sz="1600" b="1" u="sng" dirty="0">
              <a:latin typeface="Roboto"/>
              <a:ea typeface="Roboto"/>
              <a:cs typeface="Roboto"/>
              <a:sym typeface="Roboto"/>
            </a:endParaRPr>
          </a:p>
          <a:p>
            <a:pPr>
              <a:lnSpc>
                <a:spcPct val="115000"/>
              </a:lnSpc>
              <a:buClr>
                <a:schemeClr val="dk1"/>
              </a:buClr>
              <a:buSzPts val="1100"/>
            </a:pPr>
            <a:endParaRPr lang="en" sz="1600" dirty="0">
              <a:latin typeface="Roboto"/>
              <a:ea typeface="Roboto"/>
              <a:cs typeface="Roboto"/>
              <a:sym typeface="Roboto"/>
            </a:endParaRPr>
          </a:p>
          <a:p>
            <a:pPr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" sz="1600" b="1" dirty="0">
                <a:latin typeface="Roboto"/>
                <a:ea typeface="Roboto"/>
                <a:cs typeface="Roboto"/>
                <a:sym typeface="Roboto"/>
              </a:rPr>
              <a:t>Nmap</a:t>
            </a:r>
          </a:p>
          <a:p>
            <a:pPr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sz="1600" dirty="0">
                <a:latin typeface="Roboto"/>
                <a:ea typeface="Roboto"/>
                <a:cs typeface="Roboto"/>
                <a:sym typeface="Roboto"/>
              </a:rPr>
              <a:t>Using Nmap, the webserver directory structure was revealed.</a:t>
            </a:r>
          </a:p>
          <a:p>
            <a:pPr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" sz="1600" b="1" dirty="0">
                <a:latin typeface="Roboto"/>
                <a:ea typeface="Roboto"/>
                <a:cs typeface="Roboto"/>
                <a:sym typeface="Roboto"/>
              </a:rPr>
              <a:t>Browser</a:t>
            </a:r>
            <a:endParaRPr lang="en-US" sz="1600" b="1" dirty="0">
              <a:latin typeface="Roboto"/>
              <a:ea typeface="Roboto"/>
              <a:cs typeface="Roboto"/>
              <a:sym typeface="Roboto"/>
            </a:endParaRPr>
          </a:p>
          <a:p>
            <a:pPr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-US" sz="1600" dirty="0">
                <a:latin typeface="Roboto"/>
                <a:ea typeface="Roboto"/>
                <a:cs typeface="Roboto"/>
                <a:sym typeface="Roboto"/>
              </a:rPr>
              <a:t>Using a browser, simply navigating the directory structure from the IP address revealed enough information to eventually breach the system.</a:t>
            </a:r>
            <a:endParaRPr sz="1600" dirty="0">
              <a:latin typeface="Roboto"/>
              <a:ea typeface="Roboto"/>
              <a:cs typeface="Roboto"/>
              <a:sym typeface="Roboto"/>
            </a:endParaRPr>
          </a:p>
          <a:p>
            <a:pPr>
              <a:lnSpc>
                <a:spcPct val="115000"/>
              </a:lnSpc>
              <a:buClr>
                <a:schemeClr val="dk1"/>
              </a:buClr>
              <a:buSzPts val="1100"/>
            </a:pPr>
            <a:endParaRPr sz="1600" dirty="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093" name="Google Shape;1093;p61"/>
          <p:cNvGrpSpPr/>
          <p:nvPr/>
        </p:nvGrpSpPr>
        <p:grpSpPr>
          <a:xfrm>
            <a:off x="609575" y="1183871"/>
            <a:ext cx="711163" cy="711307"/>
            <a:chOff x="457200" y="1378813"/>
            <a:chExt cx="695400" cy="695450"/>
          </a:xfrm>
        </p:grpSpPr>
        <p:sp>
          <p:nvSpPr>
            <p:cNvPr id="1094" name="Google Shape;1094;p6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" sz="28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095" name="Google Shape;1095;p6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1096" name="Google Shape;1096;p61"/>
          <p:cNvGrpSpPr/>
          <p:nvPr/>
        </p:nvGrpSpPr>
        <p:grpSpPr>
          <a:xfrm>
            <a:off x="4305275" y="1183871"/>
            <a:ext cx="711163" cy="711307"/>
            <a:chOff x="457200" y="1378813"/>
            <a:chExt cx="695400" cy="695450"/>
          </a:xfrm>
        </p:grpSpPr>
        <p:sp>
          <p:nvSpPr>
            <p:cNvPr id="1097" name="Google Shape;1097;p6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" sz="28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098" name="Google Shape;1098;p6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1099" name="Google Shape;1099;p61"/>
          <p:cNvSpPr/>
          <p:nvPr/>
        </p:nvSpPr>
        <p:spPr>
          <a:xfrm flipH="1">
            <a:off x="4661400" y="1974100"/>
            <a:ext cx="3238000" cy="4205600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100" name="Google Shape;1100;p61"/>
          <p:cNvSpPr txBox="1"/>
          <p:nvPr/>
        </p:nvSpPr>
        <p:spPr>
          <a:xfrm>
            <a:off x="4661400" y="1974167"/>
            <a:ext cx="3238000" cy="42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33" tIns="243833" rIns="243833" bIns="243833" anchor="t" anchorCtr="0">
            <a:noAutofit/>
          </a:bodyPr>
          <a:lstStyle/>
          <a:p>
            <a:pPr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" sz="1600" b="1" u="sng" dirty="0">
                <a:latin typeface="Roboto"/>
                <a:ea typeface="Roboto"/>
                <a:cs typeface="Roboto"/>
                <a:sym typeface="Roboto"/>
              </a:rPr>
              <a:t>Achievements</a:t>
            </a:r>
          </a:p>
          <a:p>
            <a:pPr>
              <a:lnSpc>
                <a:spcPct val="115000"/>
              </a:lnSpc>
              <a:buClr>
                <a:schemeClr val="dk1"/>
              </a:buClr>
              <a:buSzPts val="1100"/>
            </a:pPr>
            <a:endParaRPr sz="1600" b="1" u="sng" dirty="0">
              <a:latin typeface="Roboto"/>
              <a:ea typeface="Roboto"/>
              <a:cs typeface="Roboto"/>
              <a:sym typeface="Roboto"/>
            </a:endParaRPr>
          </a:p>
          <a:p>
            <a:pPr>
              <a:lnSpc>
                <a:spcPct val="115000"/>
              </a:lnSpc>
              <a:buClr>
                <a:schemeClr val="dk1"/>
              </a:buClr>
              <a:buSzPts val="1100"/>
            </a:pPr>
            <a:r>
              <a:rPr lang="en" sz="1600" dirty="0">
                <a:latin typeface="Roboto"/>
                <a:ea typeface="Roboto"/>
                <a:cs typeface="Roboto"/>
                <a:sym typeface="Roboto"/>
              </a:rPr>
              <a:t>Provided access to documents that yielded three usernames to be used for a bruteforce attack, as well as the location of a hidden directory, all of which will eventually yield two passwords. The secret folder will require ashton’s password, which will be the first target for bruteforcing.</a:t>
            </a:r>
            <a:endParaRPr sz="1600" dirty="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01" name="Google Shape;1101;p61"/>
          <p:cNvGrpSpPr/>
          <p:nvPr/>
        </p:nvGrpSpPr>
        <p:grpSpPr>
          <a:xfrm>
            <a:off x="8178775" y="1184871"/>
            <a:ext cx="711163" cy="711307"/>
            <a:chOff x="457200" y="1378813"/>
            <a:chExt cx="695400" cy="695450"/>
          </a:xfrm>
        </p:grpSpPr>
        <p:sp>
          <p:nvSpPr>
            <p:cNvPr id="1102" name="Google Shape;1102;p61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name="adj" fmla="val 16667"/>
              </a:avLst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" sz="28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8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03" name="Google Shape;1103;p61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1104" name="Google Shape;1104;p61"/>
          <p:cNvSpPr/>
          <p:nvPr/>
        </p:nvSpPr>
        <p:spPr>
          <a:xfrm flipH="1">
            <a:off x="8104029" y="1974100"/>
            <a:ext cx="4006691" cy="4410896"/>
          </a:xfrm>
          <a:prstGeom prst="round2DiagRect">
            <a:avLst>
              <a:gd name="adj1" fmla="val 16667"/>
              <a:gd name="adj2" fmla="val 0"/>
            </a:avLst>
          </a:prstGeom>
          <a:solidFill>
            <a:srgbClr val="F3F3F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8884EB0-B84B-4916-BB27-2CBBB0D7FB65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8104028" y="3249711"/>
            <a:ext cx="3934205" cy="2745905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B3B27B65-1AAB-4E04-86F1-7318E9743869}"/>
              </a:ext>
            </a:extLst>
          </p:cNvPr>
          <p:cNvSpPr/>
          <p:nvPr/>
        </p:nvSpPr>
        <p:spPr>
          <a:xfrm>
            <a:off x="9828950" y="3815531"/>
            <a:ext cx="2121751" cy="146960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AU" sz="240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743D6835-B9ED-4C5D-A0C5-2AC78DC06672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104030" y="2889287"/>
            <a:ext cx="3934202" cy="3604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6641934-D2EA-4413-BF7A-FA13562B4376}"/>
              </a:ext>
            </a:extLst>
          </p:cNvPr>
          <p:cNvSpPr txBox="1"/>
          <p:nvPr/>
        </p:nvSpPr>
        <p:spPr>
          <a:xfrm>
            <a:off x="8104029" y="2484613"/>
            <a:ext cx="3934201" cy="461665"/>
          </a:xfrm>
          <a:prstGeom prst="rect">
            <a:avLst/>
          </a:prstGeom>
          <a:solidFill>
            <a:srgbClr val="C00000"/>
          </a:solidFill>
        </p:spPr>
        <p:txBody>
          <a:bodyPr wrap="square" rtlCol="0">
            <a:spAutoFit/>
          </a:bodyPr>
          <a:lstStyle/>
          <a:p>
            <a:r>
              <a:rPr lang="en-US" sz="2400" b="1" dirty="0">
                <a:highlight>
                  <a:srgbClr val="00FFFF"/>
                </a:highlight>
              </a:rPr>
              <a:t>Nmap</a:t>
            </a:r>
            <a:endParaRPr lang="en-AU" sz="2400" b="1" dirty="0">
              <a:highlight>
                <a:srgbClr val="00FFFF"/>
              </a:highlight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9ED5B49-B49F-4ED6-9150-9162FCF98745}"/>
              </a:ext>
            </a:extLst>
          </p:cNvPr>
          <p:cNvSpPr/>
          <p:nvPr/>
        </p:nvSpPr>
        <p:spPr>
          <a:xfrm>
            <a:off x="9828950" y="3815531"/>
            <a:ext cx="2121751" cy="146960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5408</TotalTime>
  <Words>1703</Words>
  <Application>Microsoft Office PowerPoint</Application>
  <PresentationFormat>Widescreen</PresentationFormat>
  <Paragraphs>257</Paragraphs>
  <Slides>29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6" baseType="lpstr">
      <vt:lpstr>Arial</vt:lpstr>
      <vt:lpstr>Calibri</vt:lpstr>
      <vt:lpstr>Calibri Light</vt:lpstr>
      <vt:lpstr>Roboto</vt:lpstr>
      <vt:lpstr>Roboto Light</vt:lpstr>
      <vt:lpstr>Roboto Medium</vt:lpstr>
      <vt:lpstr>Office Theme</vt:lpstr>
      <vt:lpstr>Capstone Engagement Assessment, Analysis,  and Hardening of a Vulnerable System  by: Bilisummaa Tucho</vt:lpstr>
      <vt:lpstr>Table of Contents </vt:lpstr>
      <vt:lpstr>Network Topology </vt:lpstr>
      <vt:lpstr>Network Topology</vt:lpstr>
      <vt:lpstr>Red Team Security Assessment </vt:lpstr>
      <vt:lpstr>Recon: Describing the Target</vt:lpstr>
      <vt:lpstr>Vulnerability Assessment</vt:lpstr>
      <vt:lpstr>Exploitation: Open Port 80</vt:lpstr>
      <vt:lpstr>Exploitation: Directory Listing Vulnerability - CWE-548 </vt:lpstr>
      <vt:lpstr>PowerPoint Presentation</vt:lpstr>
      <vt:lpstr>Exploitation: Weak password - CWE-521</vt:lpstr>
      <vt:lpstr>PowerPoint Presentation</vt:lpstr>
      <vt:lpstr>Exploitation: Weak hash - CWE-759, CWE-916</vt:lpstr>
      <vt:lpstr>PowerPoint Presentation</vt:lpstr>
      <vt:lpstr>Exploitation: Uploading of malicioius script - CWE-434</vt:lpstr>
      <vt:lpstr>PowerPoint Presentation</vt:lpstr>
      <vt:lpstr>PowerPoint Presentation</vt:lpstr>
      <vt:lpstr>Blue Team Log Analysis and  Attack Characterization</vt:lpstr>
      <vt:lpstr>Analysis: Identifying the Port Scan</vt:lpstr>
      <vt:lpstr>Analysis: Finding the Request for the Hidden Directory</vt:lpstr>
      <vt:lpstr>Analysis: Uncovering the Brute Force Attack</vt:lpstr>
      <vt:lpstr>Analysis: Finding the WebDAV Connection</vt:lpstr>
      <vt:lpstr>Blue Team Proposed Alarms and  Mitigation Strategies</vt:lpstr>
      <vt:lpstr>Mitigation: Blocking the Port Scan</vt:lpstr>
      <vt:lpstr>Mitigation: Finding the Request for the Hidden Directory</vt:lpstr>
      <vt:lpstr>Mitigation: Preventing Brute Force Attacks</vt:lpstr>
      <vt:lpstr>Mitigation: Detecting the WebDAV Connection</vt:lpstr>
      <vt:lpstr>Mitigation: Identifying Reverse Shell Uploads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Deliverable</dc:title>
  <dc:creator>Bilisummaa Tucho</dc:creator>
  <cp:lastModifiedBy>Bilisummaa Tucho</cp:lastModifiedBy>
  <cp:revision>3</cp:revision>
  <dcterms:created xsi:type="dcterms:W3CDTF">2021-08-09T01:09:31Z</dcterms:created>
  <dcterms:modified xsi:type="dcterms:W3CDTF">2021-08-12T19:18:21Z</dcterms:modified>
</cp:coreProperties>
</file>